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2" r:id="rId5"/>
    <p:sldId id="286" r:id="rId6"/>
    <p:sldId id="276" r:id="rId7"/>
    <p:sldId id="278" r:id="rId8"/>
    <p:sldId id="279" r:id="rId9"/>
    <p:sldId id="280" r:id="rId10"/>
    <p:sldId id="287" r:id="rId11"/>
    <p:sldId id="281" r:id="rId12"/>
    <p:sldId id="282" r:id="rId13"/>
    <p:sldId id="283" r:id="rId14"/>
    <p:sldId id="288" r:id="rId15"/>
    <p:sldId id="289" r:id="rId16"/>
    <p:sldId id="290" r:id="rId17"/>
    <p:sldId id="291" r:id="rId18"/>
    <p:sldId id="292" r:id="rId19"/>
    <p:sldId id="293" r:id="rId20"/>
    <p:sldId id="297" r:id="rId21"/>
    <p:sldId id="294" r:id="rId22"/>
    <p:sldId id="295" r:id="rId23"/>
    <p:sldId id="303" r:id="rId24"/>
    <p:sldId id="298" r:id="rId25"/>
    <p:sldId id="296" r:id="rId26"/>
    <p:sldId id="299" r:id="rId27"/>
    <p:sldId id="304" r:id="rId28"/>
    <p:sldId id="300" r:id="rId29"/>
    <p:sldId id="301" r:id="rId30"/>
    <p:sldId id="302" r:id="rId31"/>
    <p:sldId id="305" r:id="rId32"/>
    <p:sldId id="307" r:id="rId33"/>
    <p:sldId id="306" r:id="rId34"/>
    <p:sldId id="308" r:id="rId35"/>
    <p:sldId id="309" r:id="rId3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o sung" initials="hs" lastIdx="1" clrIdx="0">
    <p:extLst>
      <p:ext uri="{19B8F6BF-5375-455C-9EA6-DF929625EA0E}">
        <p15:presenceInfo xmlns:p15="http://schemas.microsoft.com/office/powerpoint/2012/main" userId="d3999a9f1667f7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D5FF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172DCE-3B3D-4772-AD01-EA475F13D65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2020/11/14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0046EB-B234-4024-A54D-34B693152EDE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77E48D1-FA17-4B0C-9EED-C23B2F50007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27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1846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414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08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146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821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59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912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048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652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718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63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366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551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99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492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5085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783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ACF53-7ABF-4CDA-BCA6-52531E651FBD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B9281-4D3C-4CBA-BDEE-9DC10125F4FF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20EC-7747-4907-A1E5-F48F466A18CF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A13E2D0-ABAF-4BA6-821E-8C3BBCF877C9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1F6201-AD40-4523-9DB3-4CE74B685481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92B636-1A64-4936-8963-33C47F4266F7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B8293-993A-4584-A1AF-0015FD260D2C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9928B6-53F2-412A-8A8A-8190E85EF2FB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37014B-2EE0-41CC-8AF4-C53BD7E2CC21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E40A3F-684E-46DC-84A2-987E3F6EB7D8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7C7737-20FB-404D-9EE2-E2B1F6658C96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5BED58-0D3B-4709-9523-3F2154170923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3381C1-551B-4B55-8EA9-84CFFA352BB4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CB0C-491C-46B1-930F-1936DC1A166D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3B314-A1DE-4C91-86C1-43894DAA039E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92ACF4-8194-4CCD-835A-25054B00C8A1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908F23-6140-4595-A079-BC74086217B9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1ECC51A-DE18-498D-B240-EBDCB5A437D2}" type="datetime1">
              <a:rPr lang="zh-TW" altLang="en-US" noProof="0" smtClean="0"/>
              <a:t>2020/11/14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ightweight WSGI web application framework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8674A1-F88E-498D-BDE1-7B9000EE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52" y="1731145"/>
            <a:ext cx="5488022" cy="3234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1BC14ED1-77A6-4FDD-8242-DE53647BA6E9}"/>
              </a:ext>
            </a:extLst>
          </p:cNvPr>
          <p:cNvSpPr txBox="1">
            <a:spLocks/>
          </p:cNvSpPr>
          <p:nvPr/>
        </p:nvSpPr>
        <p:spPr>
          <a:xfrm>
            <a:off x="913794" y="433360"/>
            <a:ext cx="10353761" cy="1155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0">
                <a:effectLst/>
                <a:latin typeface="Noto Sans TC"/>
              </a:rPr>
              <a:t>Flask - basics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D9C4C6-7F06-4954-813D-735D0B6DC714}"/>
              </a:ext>
            </a:extLst>
          </p:cNvPr>
          <p:cNvSpPr/>
          <p:nvPr/>
        </p:nvSpPr>
        <p:spPr>
          <a:xfrm>
            <a:off x="1326324" y="2254928"/>
            <a:ext cx="3559946" cy="4438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49BA5D2-F7C3-4A46-962E-94B337222FDF}"/>
              </a:ext>
            </a:extLst>
          </p:cNvPr>
          <p:cNvCxnSpPr>
            <a:cxnSpLocks/>
          </p:cNvCxnSpPr>
          <p:nvPr/>
        </p:nvCxnSpPr>
        <p:spPr>
          <a:xfrm flipV="1">
            <a:off x="4886270" y="2476869"/>
            <a:ext cx="2068497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0AC6B0-E3D3-471F-9A44-CF998961CE33}"/>
              </a:ext>
            </a:extLst>
          </p:cNvPr>
          <p:cNvSpPr txBox="1"/>
          <p:nvPr/>
        </p:nvSpPr>
        <p:spPr>
          <a:xfrm>
            <a:off x="7377344" y="1731145"/>
            <a:ext cx="450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◎</a:t>
            </a:r>
            <a:r>
              <a:rPr lang="zh-TW" altLang="en-US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b="0" i="0" dirty="0">
                <a:effectLst/>
                <a:latin typeface="Open Sans"/>
              </a:rPr>
              <a:t>Instantiating Flask</a:t>
            </a:r>
            <a:r>
              <a:rPr lang="zh-TW" altLang="en-US" b="0" i="0" dirty="0">
                <a:effectLst/>
                <a:latin typeface="Open Sans"/>
              </a:rPr>
              <a:t> </a:t>
            </a:r>
            <a:r>
              <a:rPr lang="en-US" altLang="zh-TW" dirty="0">
                <a:latin typeface="Open Sans"/>
              </a:rPr>
              <a:t>C</a:t>
            </a:r>
            <a:r>
              <a:rPr lang="en-US" altLang="zh-TW" b="0" i="0" dirty="0">
                <a:effectLst/>
                <a:latin typeface="Open Sans"/>
              </a:rPr>
              <a:t>lass :</a:t>
            </a:r>
          </a:p>
          <a:p>
            <a:r>
              <a:rPr lang="en-US" altLang="zh-TW" dirty="0">
                <a:solidFill>
                  <a:srgbClr val="00B0F0"/>
                </a:solidFill>
                <a:latin typeface="Open Sans"/>
              </a:rPr>
              <a:t>	</a:t>
            </a:r>
            <a:r>
              <a:rPr lang="zh-TW" altLang="en-US" dirty="0">
                <a:latin typeface="Open Sans"/>
              </a:rPr>
              <a:t>實際上為</a:t>
            </a:r>
            <a:r>
              <a:rPr lang="en-US" altLang="zh-TW" b="0" i="0" dirty="0">
                <a:effectLst/>
                <a:latin typeface="Open Sans"/>
              </a:rPr>
              <a:t>WSGI (Web Server Gateway Interface) </a:t>
            </a:r>
            <a:r>
              <a:rPr lang="zh-TW" altLang="en-US" b="0" i="0" dirty="0">
                <a:effectLst/>
                <a:latin typeface="Open Sans"/>
              </a:rPr>
              <a:t>，</a:t>
            </a:r>
            <a:r>
              <a:rPr lang="en-US" altLang="zh-TW" b="0" i="0" dirty="0">
                <a:effectLst/>
                <a:latin typeface="Open Sans"/>
              </a:rPr>
              <a:t>Server </a:t>
            </a:r>
            <a:r>
              <a:rPr lang="zh-TW" altLang="en-US" b="0" i="0" dirty="0">
                <a:effectLst/>
                <a:latin typeface="Open Sans"/>
              </a:rPr>
              <a:t>端會將其所接收的所有</a:t>
            </a:r>
            <a:r>
              <a:rPr lang="en-US" altLang="zh-TW" b="0" i="0" dirty="0">
                <a:effectLst/>
                <a:latin typeface="Open Sans"/>
              </a:rPr>
              <a:t>Request</a:t>
            </a:r>
            <a:r>
              <a:rPr lang="zh-TW" altLang="en-US" b="0" i="0" dirty="0">
                <a:effectLst/>
                <a:latin typeface="Open Sans"/>
              </a:rPr>
              <a:t>，</a:t>
            </a:r>
            <a:r>
              <a:rPr lang="zh-TW" altLang="en-US" dirty="0">
                <a:latin typeface="Open Sans"/>
              </a:rPr>
              <a:t>交與其進行後續的處理。以</a:t>
            </a:r>
            <a:r>
              <a:rPr lang="en-US" altLang="zh-TW" dirty="0">
                <a:latin typeface="Open Sans"/>
              </a:rPr>
              <a:t>__name__</a:t>
            </a:r>
            <a:r>
              <a:rPr lang="zh-TW" altLang="en-US" dirty="0">
                <a:latin typeface="Open Sans"/>
              </a:rPr>
              <a:t>作為 </a:t>
            </a:r>
            <a:r>
              <a:rPr lang="en-US" altLang="zh-TW" b="0" i="0" dirty="0">
                <a:effectLst/>
                <a:latin typeface="Open Sans"/>
              </a:rPr>
              <a:t>argument</a:t>
            </a:r>
            <a:r>
              <a:rPr lang="zh-TW" altLang="en-US" b="0" i="0" dirty="0">
                <a:effectLst/>
                <a:latin typeface="Open Sans"/>
              </a:rPr>
              <a:t>。</a:t>
            </a:r>
            <a:endParaRPr lang="en-US" altLang="zh-TW" b="0" i="0" dirty="0">
              <a:effectLst/>
              <a:latin typeface="Open Sans"/>
            </a:endParaRPr>
          </a:p>
          <a:p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38BC00-B443-4B5B-90F0-D40CCE3A65DA}"/>
              </a:ext>
            </a:extLst>
          </p:cNvPr>
          <p:cNvSpPr/>
          <p:nvPr/>
        </p:nvSpPr>
        <p:spPr>
          <a:xfrm>
            <a:off x="1326324" y="2874335"/>
            <a:ext cx="3559946" cy="9963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6827306-85C3-4C79-B739-0671E5327C1B}"/>
              </a:ext>
            </a:extLst>
          </p:cNvPr>
          <p:cNvCxnSpPr>
            <a:cxnSpLocks/>
          </p:cNvCxnSpPr>
          <p:nvPr/>
        </p:nvCxnSpPr>
        <p:spPr>
          <a:xfrm>
            <a:off x="4877393" y="3133818"/>
            <a:ext cx="1936953" cy="73684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D4A501-980D-4F03-B026-E4ED6DBDF46E}"/>
              </a:ext>
            </a:extLst>
          </p:cNvPr>
          <p:cNvSpPr txBox="1"/>
          <p:nvPr/>
        </p:nvSpPr>
        <p:spPr>
          <a:xfrm>
            <a:off x="7377344" y="3627513"/>
            <a:ext cx="4616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en-US" altLang="zh-TW" dirty="0">
                <a:latin typeface="Open Sans"/>
              </a:rPr>
              <a:t>Creating Routes</a:t>
            </a:r>
            <a:r>
              <a:rPr lang="zh-TW" altLang="en-US" dirty="0">
                <a:latin typeface="Open Sans"/>
              </a:rPr>
              <a:t> </a:t>
            </a:r>
            <a:r>
              <a:rPr lang="en-US" altLang="zh-TW" dirty="0">
                <a:latin typeface="Open Sans"/>
              </a:rPr>
              <a:t>:</a:t>
            </a:r>
          </a:p>
          <a:p>
            <a:r>
              <a:rPr lang="en-US" altLang="zh-TW" dirty="0">
                <a:solidFill>
                  <a:srgbClr val="00B0F0"/>
                </a:solidFill>
                <a:latin typeface="Open Sans"/>
              </a:rPr>
              <a:t>	</a:t>
            </a:r>
            <a:r>
              <a:rPr lang="zh-TW" altLang="en-US" dirty="0">
                <a:latin typeface="Open Sans"/>
              </a:rPr>
              <a:t>利用 </a:t>
            </a:r>
            <a:r>
              <a:rPr lang="en-US" altLang="zh-TW" dirty="0">
                <a:latin typeface="Open Sans"/>
              </a:rPr>
              <a:t>Flask </a:t>
            </a:r>
            <a:r>
              <a:rPr lang="zh-TW" altLang="en-US" dirty="0">
                <a:latin typeface="Open Sans"/>
              </a:rPr>
              <a:t>提供的 </a:t>
            </a:r>
            <a:r>
              <a:rPr lang="en-US" altLang="zh-TW" dirty="0">
                <a:solidFill>
                  <a:srgbClr val="FF0000"/>
                </a:solidFill>
                <a:latin typeface="Open Sans"/>
              </a:rPr>
              <a:t>Route Decorator (@app.route)</a:t>
            </a:r>
            <a:r>
              <a:rPr lang="zh-TW" altLang="en-US" dirty="0">
                <a:latin typeface="Open Sans"/>
              </a:rPr>
              <a:t>，將</a:t>
            </a:r>
            <a:r>
              <a:rPr lang="en-US" altLang="zh-TW" dirty="0">
                <a:solidFill>
                  <a:srgbClr val="92D050"/>
                </a:solidFill>
                <a:latin typeface="Open Sans"/>
              </a:rPr>
              <a:t>URL</a:t>
            </a:r>
            <a:r>
              <a:rPr lang="zh-TW" altLang="en-US" dirty="0">
                <a:latin typeface="Open Sans"/>
              </a:rPr>
              <a:t> </a:t>
            </a:r>
            <a:r>
              <a:rPr lang="en-US" altLang="zh-TW" dirty="0">
                <a:solidFill>
                  <a:srgbClr val="92D050"/>
                </a:solidFill>
                <a:latin typeface="Open Sans"/>
              </a:rPr>
              <a:t>(‘/’)</a:t>
            </a:r>
            <a:r>
              <a:rPr lang="zh-TW" altLang="en-US" dirty="0">
                <a:latin typeface="Open Sans"/>
              </a:rPr>
              <a:t> 與 </a:t>
            </a:r>
            <a:r>
              <a:rPr lang="en-US" altLang="zh-TW" dirty="0">
                <a:solidFill>
                  <a:srgbClr val="5DD5FF"/>
                </a:solidFill>
                <a:latin typeface="Open Sans"/>
              </a:rPr>
              <a:t>view function</a:t>
            </a:r>
            <a:r>
              <a:rPr lang="zh-TW" altLang="en-US" dirty="0">
                <a:solidFill>
                  <a:srgbClr val="5DD5FF"/>
                </a:solidFill>
                <a:latin typeface="Open Sans"/>
              </a:rPr>
              <a:t> </a:t>
            </a:r>
            <a:r>
              <a:rPr lang="en-US" altLang="zh-TW" dirty="0">
                <a:solidFill>
                  <a:srgbClr val="5DD5FF"/>
                </a:solidFill>
                <a:latin typeface="Open Sans"/>
              </a:rPr>
              <a:t>(index)</a:t>
            </a:r>
            <a:r>
              <a:rPr lang="zh-TW" altLang="en-US" dirty="0">
                <a:solidFill>
                  <a:srgbClr val="5DD5FF"/>
                </a:solidFill>
                <a:latin typeface="Open Sans"/>
              </a:rPr>
              <a:t> </a:t>
            </a:r>
            <a:r>
              <a:rPr lang="zh-TW" altLang="en-US" dirty="0">
                <a:latin typeface="Open Sans"/>
              </a:rPr>
              <a:t>連結；其中 </a:t>
            </a:r>
            <a:r>
              <a:rPr lang="en-US" altLang="zh-TW" dirty="0">
                <a:latin typeface="Open Sans"/>
              </a:rPr>
              <a:t>view function</a:t>
            </a:r>
            <a:r>
              <a:rPr lang="zh-TW" altLang="en-US" dirty="0">
                <a:latin typeface="Open Sans"/>
              </a:rPr>
              <a:t> 為專門處理 </a:t>
            </a:r>
            <a:r>
              <a:rPr lang="en-US" altLang="zh-TW" dirty="0">
                <a:latin typeface="Open Sans"/>
              </a:rPr>
              <a:t>Request</a:t>
            </a:r>
            <a:r>
              <a:rPr lang="zh-TW" altLang="en-US" dirty="0">
                <a:latin typeface="Open Sans"/>
              </a:rPr>
              <a:t> 的函數。</a:t>
            </a:r>
            <a:endParaRPr lang="en-US" altLang="zh-TW" dirty="0">
              <a:latin typeface="Open Sans"/>
            </a:endParaRPr>
          </a:p>
          <a:p>
            <a:r>
              <a:rPr lang="en-US" altLang="zh-TW" dirty="0">
                <a:latin typeface="Open Sans"/>
              </a:rPr>
              <a:t>	</a:t>
            </a:r>
            <a:r>
              <a:rPr lang="zh-TW" altLang="en-US" dirty="0">
                <a:latin typeface="Open Sans"/>
              </a:rPr>
              <a:t>每當 </a:t>
            </a:r>
            <a:r>
              <a:rPr lang="en-US" altLang="zh-TW" b="0" i="0" dirty="0">
                <a:effectLst/>
                <a:latin typeface="Open Sans"/>
              </a:rPr>
              <a:t>Server</a:t>
            </a:r>
            <a:r>
              <a:rPr lang="zh-TW" altLang="en-US" b="0" i="0" dirty="0">
                <a:effectLst/>
                <a:latin typeface="Open Sans"/>
              </a:rPr>
              <a:t> 接收到來自 </a:t>
            </a:r>
            <a:r>
              <a:rPr lang="en-US" altLang="zh-TW" b="0" i="0" dirty="0">
                <a:solidFill>
                  <a:srgbClr val="92D050"/>
                </a:solidFill>
                <a:effectLst/>
                <a:latin typeface="Open Sans"/>
              </a:rPr>
              <a:t>root</a:t>
            </a:r>
            <a:r>
              <a:rPr lang="en-US" altLang="zh-TW" dirty="0">
                <a:solidFill>
                  <a:srgbClr val="92D050"/>
                </a:solidFill>
                <a:latin typeface="Open Sans"/>
              </a:rPr>
              <a:t> (‘/’)</a:t>
            </a:r>
            <a:r>
              <a:rPr lang="zh-TW" altLang="en-US" dirty="0">
                <a:solidFill>
                  <a:srgbClr val="92D050"/>
                </a:solidFill>
                <a:latin typeface="Open Sans"/>
              </a:rPr>
              <a:t> </a:t>
            </a:r>
            <a:r>
              <a:rPr lang="zh-TW" altLang="en-US" dirty="0">
                <a:latin typeface="Open Sans"/>
              </a:rPr>
              <a:t>的 </a:t>
            </a:r>
            <a:r>
              <a:rPr lang="en-US" altLang="zh-TW" dirty="0">
                <a:latin typeface="Open Sans"/>
              </a:rPr>
              <a:t>Request</a:t>
            </a:r>
            <a:r>
              <a:rPr lang="zh-TW" altLang="en-US" dirty="0">
                <a:latin typeface="Open Sans"/>
              </a:rPr>
              <a:t> 時，</a:t>
            </a:r>
            <a:r>
              <a:rPr lang="en-US" altLang="zh-TW" dirty="0">
                <a:latin typeface="Open Sans"/>
              </a:rPr>
              <a:t> </a:t>
            </a:r>
            <a:r>
              <a:rPr lang="en-US" altLang="zh-TW" dirty="0">
                <a:solidFill>
                  <a:srgbClr val="5DD5FF"/>
                </a:solidFill>
                <a:latin typeface="Open Sans"/>
              </a:rPr>
              <a:t>view function</a:t>
            </a:r>
            <a:r>
              <a:rPr lang="zh-TW" altLang="en-US" dirty="0">
                <a:solidFill>
                  <a:srgbClr val="5DD5FF"/>
                </a:solidFill>
                <a:latin typeface="Open Sans"/>
              </a:rPr>
              <a:t> </a:t>
            </a:r>
            <a:r>
              <a:rPr lang="en-US" altLang="zh-TW" dirty="0">
                <a:solidFill>
                  <a:srgbClr val="5DD5FF"/>
                </a:solidFill>
                <a:latin typeface="Open Sans"/>
              </a:rPr>
              <a:t>(index)</a:t>
            </a:r>
            <a:r>
              <a:rPr lang="zh-TW" altLang="en-US" dirty="0">
                <a:solidFill>
                  <a:srgbClr val="5DD5FF"/>
                </a:solidFill>
                <a:latin typeface="Open Sans"/>
              </a:rPr>
              <a:t> </a:t>
            </a:r>
            <a:r>
              <a:rPr lang="zh-TW" altLang="en-US" dirty="0">
                <a:latin typeface="Open Sans"/>
              </a:rPr>
              <a:t>將被啟動，完成任務。</a:t>
            </a:r>
            <a:endParaRPr lang="en-US" altLang="zh-TW" dirty="0">
              <a:latin typeface="Open Sans"/>
            </a:endParaRPr>
          </a:p>
          <a:p>
            <a:r>
              <a:rPr lang="en-US" altLang="zh-TW" dirty="0">
                <a:solidFill>
                  <a:srgbClr val="00B0F0"/>
                </a:solidFill>
                <a:latin typeface="Open Sans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349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i="0" dirty="0">
                <a:effectLst/>
                <a:latin typeface="Noto Sans TC"/>
              </a:rPr>
              <a:t>Flask – basics</a:t>
            </a:r>
            <a:r>
              <a:rPr lang="zh-TW" altLang="en-US" b="0" i="0" dirty="0">
                <a:effectLst/>
                <a:latin typeface="Noto Sans TC"/>
              </a:rPr>
              <a:t> </a:t>
            </a:r>
            <a:r>
              <a:rPr lang="en-US" altLang="zh-TW" b="0" i="0" dirty="0">
                <a:effectLst/>
                <a:latin typeface="Noto Sans TC"/>
              </a:rPr>
              <a:t>(</a:t>
            </a:r>
            <a:r>
              <a:rPr lang="en-US" altLang="zh-TW" b="0" dirty="0">
                <a:effectLst/>
                <a:latin typeface="Noto Sans TC"/>
              </a:rPr>
              <a:t>Creating Routes</a:t>
            </a:r>
            <a:r>
              <a:rPr lang="zh-TW" altLang="en-US" b="0" dirty="0">
                <a:effectLst/>
                <a:latin typeface="Noto Sans TC"/>
              </a:rPr>
              <a:t> </a:t>
            </a:r>
            <a:r>
              <a:rPr lang="en-US" altLang="zh-TW" b="0" dirty="0">
                <a:effectLst/>
                <a:latin typeface="Noto Sans TC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4F11E3-617C-4CF9-98B5-C0C77DAF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59" y="2149625"/>
            <a:ext cx="4790029" cy="3112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2D9B59-FC5D-4911-B499-57162DA5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658" y="3087523"/>
            <a:ext cx="4790029" cy="1279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C351A92A-B8BF-4B51-A910-A63D92545FF4}"/>
              </a:ext>
            </a:extLst>
          </p:cNvPr>
          <p:cNvGrpSpPr/>
          <p:nvPr/>
        </p:nvGrpSpPr>
        <p:grpSpPr>
          <a:xfrm>
            <a:off x="2778512" y="1730647"/>
            <a:ext cx="7741527" cy="4126090"/>
            <a:chOff x="2709477" y="2022463"/>
            <a:chExt cx="7741527" cy="41260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A8B3B34-129C-48B3-8BB6-498365961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0623" y="2022463"/>
              <a:ext cx="6300101" cy="8480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019DBF0-6BE5-41EB-B63C-03C8F65CF193}"/>
                </a:ext>
              </a:extLst>
            </p:cNvPr>
            <p:cNvSpPr txBox="1"/>
            <p:nvPr/>
          </p:nvSpPr>
          <p:spPr>
            <a:xfrm>
              <a:off x="2709477" y="3243319"/>
              <a:ext cx="676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0B0F0"/>
                </a:buClr>
                <a:buFont typeface="Wingdings" panose="05000000000000000000" pitchFamily="2" charset="2"/>
                <a:buChar char="l"/>
              </a:pPr>
              <a:r>
                <a:rPr lang="en-US" altLang="zh-TW" dirty="0">
                  <a:latin typeface="Open Sans"/>
                </a:rPr>
                <a:t>Dynamic URLs :</a:t>
              </a:r>
              <a:endParaRPr lang="zh-TW" altLang="en-US" dirty="0">
                <a:latin typeface="Open Sans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BC2B13C-36C6-446F-AAD5-7F41704A4E8B}"/>
                </a:ext>
              </a:extLst>
            </p:cNvPr>
            <p:cNvSpPr txBox="1"/>
            <p:nvPr/>
          </p:nvSpPr>
          <p:spPr>
            <a:xfrm>
              <a:off x="3461746" y="3630518"/>
              <a:ext cx="69892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B0F0"/>
                </a:buClr>
              </a:pPr>
              <a:r>
                <a:rPr lang="en-US" altLang="zh-TW" b="0" i="0" dirty="0">
                  <a:effectLst/>
                  <a:latin typeface="Open Sans"/>
                  <a:sym typeface="Wingdings" panose="05000000000000000000" pitchFamily="2" charset="2"/>
                </a:rPr>
                <a:t> </a:t>
              </a:r>
              <a:r>
                <a:rPr lang="en-US" altLang="zh-TW" b="0" i="0" dirty="0">
                  <a:effectLst/>
                  <a:latin typeface="Open Sans"/>
                </a:rPr>
                <a:t>URL</a:t>
              </a:r>
              <a:r>
                <a:rPr lang="zh-TW" altLang="en-US" b="0" i="0" dirty="0">
                  <a:effectLst/>
                  <a:latin typeface="Open Sans"/>
                </a:rPr>
                <a:t> 中包含某些 </a:t>
              </a:r>
              <a:r>
                <a:rPr lang="en-US" altLang="zh-TW" dirty="0">
                  <a:latin typeface="Open Sans"/>
                </a:rPr>
                <a:t>view function</a:t>
              </a:r>
              <a:r>
                <a:rPr lang="zh-TW" altLang="en-US" dirty="0">
                  <a:latin typeface="Open Sans"/>
                </a:rPr>
                <a:t> 會使用到的變數</a:t>
              </a:r>
              <a:endParaRPr lang="en-US" altLang="zh-TW" dirty="0">
                <a:latin typeface="Open Sans"/>
              </a:endParaRPr>
            </a:p>
            <a:p>
              <a:pPr>
                <a:buClr>
                  <a:srgbClr val="00B0F0"/>
                </a:buClr>
              </a:pPr>
              <a:r>
                <a:rPr lang="en-US" altLang="zh-TW" b="0" i="0" dirty="0">
                  <a:effectLst/>
                  <a:latin typeface="Open Sans"/>
                  <a:sym typeface="Wingdings" panose="05000000000000000000" pitchFamily="2" charset="2"/>
                </a:rPr>
                <a:t> </a:t>
              </a:r>
              <a:r>
                <a:rPr lang="zh-TW" altLang="en-US" dirty="0">
                  <a:latin typeface="Open Sans"/>
                </a:rPr>
                <a:t>變數的部分以 </a:t>
              </a:r>
              <a:r>
                <a:rPr lang="en-US" altLang="zh-TW" b="0" i="0" dirty="0">
                  <a:effectLst/>
                  <a:latin typeface="Menlo"/>
                </a:rPr>
                <a:t>&lt;</a:t>
              </a:r>
              <a:r>
                <a:rPr lang="en-US" altLang="zh-TW" b="0" i="0" dirty="0" err="1">
                  <a:effectLst/>
                  <a:latin typeface="Menlo"/>
                </a:rPr>
                <a:t>variable_name</a:t>
              </a:r>
              <a:r>
                <a:rPr lang="en-US" altLang="zh-TW" b="0" i="0" dirty="0">
                  <a:effectLst/>
                  <a:latin typeface="Menlo"/>
                </a:rPr>
                <a:t>&gt;</a:t>
              </a:r>
              <a:r>
                <a:rPr lang="zh-TW" altLang="en-US" b="0" i="0" dirty="0">
                  <a:effectLst/>
                  <a:latin typeface="Menlo"/>
                </a:rPr>
                <a:t> 做表示，將</a:t>
              </a:r>
              <a:r>
                <a:rPr lang="zh-TW" altLang="en-US" dirty="0">
                  <a:latin typeface="Menlo"/>
                </a:rPr>
                <a:t>帶入 </a:t>
              </a:r>
              <a:r>
                <a:rPr lang="en-US" altLang="zh-TW" dirty="0">
                  <a:latin typeface="Open Sans"/>
                </a:rPr>
                <a:t>view function</a:t>
              </a:r>
              <a:r>
                <a:rPr lang="zh-TW" altLang="en-US" dirty="0">
                  <a:latin typeface="Open Sans"/>
                </a:rPr>
                <a:t> 中</a:t>
              </a: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F035154-C8F9-46E3-B01A-42634134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4880" y="4464114"/>
              <a:ext cx="4991583" cy="16844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9357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0" y="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33359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i="0" dirty="0">
                <a:effectLst/>
                <a:latin typeface="Menlo"/>
              </a:rPr>
              <a:t>request</a:t>
            </a:r>
            <a:endParaRPr lang="en-US" altLang="zh-TW" b="0" dirty="0">
              <a:effectLst/>
              <a:latin typeface="Noto Sans TC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72E081-1982-4D84-A251-8772C3DD02F0}"/>
              </a:ext>
            </a:extLst>
          </p:cNvPr>
          <p:cNvSpPr txBox="1"/>
          <p:nvPr/>
        </p:nvSpPr>
        <p:spPr>
          <a:xfrm>
            <a:off x="1457417" y="4096467"/>
            <a:ext cx="927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TW" altLang="en-US" dirty="0"/>
              <a:t>我們可藉由 </a:t>
            </a:r>
            <a:r>
              <a:rPr lang="en-US" altLang="zh-TW" dirty="0"/>
              <a:t>Flask </a:t>
            </a:r>
            <a:r>
              <a:rPr lang="zh-TW" altLang="en-US" dirty="0"/>
              <a:t>提供的 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Menlo"/>
              </a:rPr>
              <a:t>request</a:t>
            </a:r>
            <a:r>
              <a:rPr lang="zh-TW" altLang="en-US" dirty="0"/>
              <a:t> 物件，獲取從 </a:t>
            </a:r>
            <a:r>
              <a:rPr lang="en-US" altLang="zh-TW" dirty="0"/>
              <a:t>client </a:t>
            </a:r>
            <a:r>
              <a:rPr lang="zh-TW" altLang="en-US" dirty="0"/>
              <a:t>端發送的請求中，所包含的訊息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21350C-1EEB-4595-BCB6-47A10570C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01" y="1493881"/>
            <a:ext cx="5446996" cy="2323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A457FD-14E6-46AE-AF36-13D3238B73F0}"/>
              </a:ext>
            </a:extLst>
          </p:cNvPr>
          <p:cNvSpPr txBox="1"/>
          <p:nvPr/>
        </p:nvSpPr>
        <p:spPr>
          <a:xfrm>
            <a:off x="1457416" y="4571192"/>
            <a:ext cx="927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Request </a:t>
            </a:r>
            <a:r>
              <a:rPr lang="zh-TW" altLang="en-US" dirty="0"/>
              <a:t>常用的屬性 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51296A23-6296-411E-BFCD-5E1437461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71100"/>
              </p:ext>
            </p:extLst>
          </p:nvPr>
        </p:nvGraphicFramePr>
        <p:xfrm>
          <a:off x="2856837" y="5045917"/>
          <a:ext cx="7018555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3931">
                  <a:extLst>
                    <a:ext uri="{9D8B030D-6E8A-4147-A177-3AD203B41FA5}">
                      <a16:colId xmlns:a16="http://schemas.microsoft.com/office/drawing/2014/main" val="1344219681"/>
                    </a:ext>
                  </a:extLst>
                </a:gridCol>
                <a:gridCol w="5164624">
                  <a:extLst>
                    <a:ext uri="{9D8B030D-6E8A-4147-A177-3AD203B41FA5}">
                      <a16:colId xmlns:a16="http://schemas.microsoft.com/office/drawing/2014/main" val="1087666834"/>
                    </a:ext>
                  </a:extLst>
                </a:gridCol>
              </a:tblGrid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Return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76463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request.form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key/value pairs of data sent through POST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15872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request.method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method used by the request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32806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request.files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obtain the sent files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84621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46B868-E284-44D5-99A0-4029495412F0}"/>
              </a:ext>
            </a:extLst>
          </p:cNvPr>
          <p:cNvSpPr txBox="1"/>
          <p:nvPr/>
        </p:nvSpPr>
        <p:spPr>
          <a:xfrm>
            <a:off x="9875392" y="6201180"/>
            <a:ext cx="311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request.py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4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dirty="0">
                <a:effectLst/>
                <a:latin typeface="Noto Sans TC"/>
              </a:rPr>
              <a:t>Templates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6EE9DA-4434-475E-9673-791411E4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968" y="2178716"/>
            <a:ext cx="3657772" cy="36038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050DB9-A5D2-4AB6-A059-AAC59FD85D31}"/>
              </a:ext>
            </a:extLst>
          </p:cNvPr>
          <p:cNvSpPr txBox="1"/>
          <p:nvPr/>
        </p:nvSpPr>
        <p:spPr>
          <a:xfrm>
            <a:off x="5607536" y="2505670"/>
            <a:ext cx="584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</a:pPr>
            <a:r>
              <a:rPr lang="en-US" altLang="zh-TW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◎</a:t>
            </a:r>
            <a:r>
              <a:rPr lang="zh-TW" altLang="en-US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b="0" i="0" dirty="0">
                <a:effectLst/>
                <a:latin typeface="Open Sans"/>
              </a:rPr>
              <a:t>Templates : </a:t>
            </a:r>
          </a:p>
          <a:p>
            <a:pPr>
              <a:buClr>
                <a:srgbClr val="00B0F0"/>
              </a:buClr>
            </a:pPr>
            <a:r>
              <a:rPr lang="en-US" altLang="zh-TW" dirty="0">
                <a:latin typeface="Open Sans"/>
              </a:rPr>
              <a:t>	</a:t>
            </a:r>
            <a:r>
              <a:rPr lang="zh-TW" altLang="en-US" b="0" i="0" dirty="0">
                <a:effectLst/>
                <a:latin typeface="Open Sans"/>
              </a:rPr>
              <a:t>包含</a:t>
            </a:r>
            <a:r>
              <a:rPr lang="zh-TW" altLang="en-US" b="0" i="0" dirty="0">
                <a:solidFill>
                  <a:srgbClr val="00B0F0"/>
                </a:solidFill>
                <a:effectLst/>
                <a:latin typeface="Open Sans"/>
              </a:rPr>
              <a:t>靜態</a:t>
            </a:r>
            <a:r>
              <a:rPr lang="zh-TW" altLang="en-US" b="0" i="0" dirty="0">
                <a:effectLst/>
                <a:latin typeface="Open Sans"/>
              </a:rPr>
              <a:t>的 </a:t>
            </a:r>
            <a:r>
              <a:rPr lang="en-US" altLang="zh-TW" b="0" i="0" dirty="0">
                <a:effectLst/>
                <a:latin typeface="Open Sans"/>
              </a:rPr>
              <a:t>HTML</a:t>
            </a:r>
            <a:r>
              <a:rPr lang="zh-TW" altLang="en-US" b="0" i="0" dirty="0">
                <a:effectLst/>
                <a:latin typeface="Open Sans"/>
              </a:rPr>
              <a:t> 程式碼，以及</a:t>
            </a:r>
            <a:r>
              <a:rPr lang="zh-TW" altLang="en-US" b="0" i="0" dirty="0">
                <a:solidFill>
                  <a:srgbClr val="00B0F0"/>
                </a:solidFill>
                <a:effectLst/>
                <a:latin typeface="Open Sans"/>
              </a:rPr>
              <a:t>動態</a:t>
            </a:r>
            <a:r>
              <a:rPr lang="zh-TW" altLang="en-US" b="0" i="0" dirty="0">
                <a:effectLst/>
                <a:latin typeface="Open Sans"/>
              </a:rPr>
              <a:t>可做調整的部分</a:t>
            </a:r>
            <a:r>
              <a:rPr lang="en-US" altLang="zh-TW" b="0" i="0" dirty="0">
                <a:effectLst/>
                <a:latin typeface="Open Sans"/>
              </a:rPr>
              <a:t> </a:t>
            </a:r>
            <a:r>
              <a:rPr lang="zh-TW" altLang="en-US" b="0" i="0" dirty="0">
                <a:effectLst/>
                <a:latin typeface="Open Sans"/>
              </a:rPr>
              <a:t>，將在 </a:t>
            </a:r>
            <a:r>
              <a:rPr lang="en-US" altLang="zh-TW" b="0" i="0" dirty="0">
                <a:effectLst/>
                <a:latin typeface="Open Sans"/>
              </a:rPr>
              <a:t>Server </a:t>
            </a:r>
            <a:r>
              <a:rPr lang="zh-TW" altLang="en-US" b="0" i="0" dirty="0">
                <a:effectLst/>
                <a:latin typeface="Open Sans"/>
              </a:rPr>
              <a:t>送出 </a:t>
            </a:r>
            <a:r>
              <a:rPr lang="en-US" altLang="zh-TW" b="0" i="0" dirty="0">
                <a:effectLst/>
                <a:latin typeface="Open Sans"/>
              </a:rPr>
              <a:t>Response</a:t>
            </a:r>
            <a:r>
              <a:rPr lang="zh-TW" altLang="en-US" b="0" i="0" dirty="0">
                <a:effectLst/>
                <a:latin typeface="Open Sans"/>
              </a:rPr>
              <a:t> 前填上。</a:t>
            </a:r>
            <a:r>
              <a:rPr lang="en-US" altLang="zh-TW" b="0" i="0" dirty="0">
                <a:effectLst/>
                <a:latin typeface="Open Sans"/>
              </a:rPr>
              <a:t> 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4C5232-DBAB-4B57-8019-8082BDF3139E}"/>
              </a:ext>
            </a:extLst>
          </p:cNvPr>
          <p:cNvSpPr txBox="1"/>
          <p:nvPr/>
        </p:nvSpPr>
        <p:spPr>
          <a:xfrm>
            <a:off x="5607536" y="3537164"/>
            <a:ext cx="584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</a:pPr>
            <a:r>
              <a:rPr lang="en-US" altLang="zh-TW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◎</a:t>
            </a:r>
            <a:r>
              <a:rPr lang="zh-TW" altLang="en-US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b="0" i="0" dirty="0">
                <a:effectLst/>
                <a:latin typeface="Open Sans"/>
              </a:rPr>
              <a:t>Template rendering</a:t>
            </a:r>
            <a:r>
              <a:rPr lang="zh-TW" altLang="en-US" b="0" i="0" dirty="0">
                <a:effectLst/>
                <a:latin typeface="Open Sans"/>
              </a:rPr>
              <a:t> </a:t>
            </a:r>
            <a:r>
              <a:rPr lang="en-US" altLang="zh-TW" b="0" i="0" dirty="0">
                <a:effectLst/>
                <a:latin typeface="Open Sans"/>
              </a:rPr>
              <a:t>: </a:t>
            </a:r>
          </a:p>
          <a:p>
            <a:pPr>
              <a:buClr>
                <a:srgbClr val="00B0F0"/>
              </a:buClr>
            </a:pPr>
            <a:r>
              <a:rPr lang="en-US" altLang="zh-TW" dirty="0">
                <a:latin typeface="Open Sans"/>
              </a:rPr>
              <a:t>	</a:t>
            </a:r>
            <a:r>
              <a:rPr lang="zh-TW" altLang="en-US" b="0" i="0" dirty="0">
                <a:effectLst/>
                <a:latin typeface="Open Sans"/>
              </a:rPr>
              <a:t>填補可調整部分，並產生可供呈現的 </a:t>
            </a:r>
            <a:r>
              <a:rPr lang="en-US" altLang="zh-TW" b="0" i="0" dirty="0">
                <a:effectLst/>
                <a:latin typeface="Open Sans"/>
              </a:rPr>
              <a:t>HTML</a:t>
            </a:r>
            <a:r>
              <a:rPr lang="zh-TW" altLang="en-US" b="0" i="0" dirty="0">
                <a:effectLst/>
                <a:latin typeface="Open Sans"/>
              </a:rPr>
              <a:t> 網頁，</a:t>
            </a:r>
            <a:endParaRPr lang="en-US" altLang="zh-TW" b="0" i="0" dirty="0">
              <a:effectLst/>
              <a:latin typeface="Open Sans"/>
            </a:endParaRPr>
          </a:p>
          <a:p>
            <a:pPr>
              <a:buClr>
                <a:srgbClr val="00B0F0"/>
              </a:buClr>
            </a:pPr>
            <a:r>
              <a:rPr lang="zh-TW" altLang="en-US" dirty="0">
                <a:latin typeface="Open Sans"/>
              </a:rPr>
              <a:t>需要額外的 </a:t>
            </a:r>
            <a:r>
              <a:rPr lang="en-US" altLang="zh-TW" dirty="0">
                <a:latin typeface="Open Sans"/>
              </a:rPr>
              <a:t>Package</a:t>
            </a:r>
            <a:r>
              <a:rPr lang="zh-TW" altLang="en-US" dirty="0">
                <a:latin typeface="Open Sans"/>
              </a:rPr>
              <a:t> 來達成 </a:t>
            </a:r>
            <a:r>
              <a:rPr lang="en-US" altLang="zh-TW" dirty="0">
                <a:latin typeface="Open Sans"/>
              </a:rPr>
              <a:t>!</a:t>
            </a:r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F54E479-8338-4694-9BEA-9E22F05D7037}"/>
              </a:ext>
            </a:extLst>
          </p:cNvPr>
          <p:cNvSpPr/>
          <p:nvPr/>
        </p:nvSpPr>
        <p:spPr>
          <a:xfrm>
            <a:off x="7238262" y="4866212"/>
            <a:ext cx="2820138" cy="65694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chemeClr val="tx1"/>
                </a:solidFill>
                <a:effectLst/>
                <a:latin typeface="Open Sans"/>
              </a:rPr>
              <a:t>Jinja template engine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37D9A4-C614-4099-B354-B00D7C81A26F}"/>
              </a:ext>
            </a:extLst>
          </p:cNvPr>
          <p:cNvSpPr/>
          <p:nvPr/>
        </p:nvSpPr>
        <p:spPr>
          <a:xfrm>
            <a:off x="2787587" y="4253653"/>
            <a:ext cx="1198486" cy="83450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46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dirty="0">
                <a:effectLst/>
                <a:latin typeface="Noto Sans TC"/>
              </a:rPr>
              <a:t>Templates</a:t>
            </a:r>
          </a:p>
        </p:txBody>
      </p:sp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0"/>
            <a:ext cx="12191980" cy="685597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1C17D7F5-250F-452B-9479-946F8237B101}"/>
              </a:ext>
            </a:extLst>
          </p:cNvPr>
          <p:cNvGrpSpPr/>
          <p:nvPr/>
        </p:nvGrpSpPr>
        <p:grpSpPr>
          <a:xfrm>
            <a:off x="4261788" y="1700272"/>
            <a:ext cx="3657772" cy="4195552"/>
            <a:chOff x="2204530" y="1515890"/>
            <a:chExt cx="3657772" cy="419555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D8B9302-40F2-4722-8382-F02D86CE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4530" y="1515890"/>
              <a:ext cx="3657772" cy="3603849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5D19CCF-05A2-44F8-BD09-C3DA43BE4A31}"/>
                </a:ext>
              </a:extLst>
            </p:cNvPr>
            <p:cNvSpPr txBox="1"/>
            <p:nvPr/>
          </p:nvSpPr>
          <p:spPr>
            <a:xfrm>
              <a:off x="2583531" y="5342110"/>
              <a:ext cx="289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將檔名取為 </a:t>
              </a:r>
              <a:r>
                <a:rPr lang="en-US" altLang="zh-TW" dirty="0">
                  <a:solidFill>
                    <a:srgbClr val="00B0F0"/>
                  </a:solidFill>
                </a:rPr>
                <a:t>template.html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E142A87E-B58F-43B1-8BED-053D3EABF1BC}"/>
              </a:ext>
            </a:extLst>
          </p:cNvPr>
          <p:cNvGrpSpPr/>
          <p:nvPr/>
        </p:nvGrpSpPr>
        <p:grpSpPr>
          <a:xfrm>
            <a:off x="2209923" y="2590825"/>
            <a:ext cx="7761500" cy="3205526"/>
            <a:chOff x="2209924" y="2019297"/>
            <a:chExt cx="7761500" cy="3205526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82DE320-6322-4195-AAF5-B3FB51363F6D}"/>
                </a:ext>
              </a:extLst>
            </p:cNvPr>
            <p:cNvSpPr txBox="1"/>
            <p:nvPr/>
          </p:nvSpPr>
          <p:spPr>
            <a:xfrm>
              <a:off x="2734914" y="4578492"/>
              <a:ext cx="671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使用 </a:t>
              </a:r>
              <a:r>
                <a:rPr lang="en-US" altLang="zh-TW" dirty="0"/>
                <a:t>Flask</a:t>
              </a:r>
              <a:r>
                <a:rPr lang="zh-TW" altLang="en-US" dirty="0"/>
                <a:t> 提供的 </a:t>
              </a:r>
              <a:r>
                <a:rPr lang="en-US" altLang="zh-TW" b="0" i="0" dirty="0" err="1">
                  <a:solidFill>
                    <a:srgbClr val="00B0F0"/>
                  </a:solidFill>
                  <a:effectLst/>
                  <a:latin typeface="Menlo"/>
                </a:rPr>
                <a:t>render_template</a:t>
              </a:r>
              <a:r>
                <a:rPr lang="en-US" altLang="zh-TW" b="0" i="0" dirty="0">
                  <a:solidFill>
                    <a:srgbClr val="00B0F0"/>
                  </a:solidFill>
                  <a:effectLst/>
                  <a:latin typeface="Menlo"/>
                </a:rPr>
                <a:t>(</a:t>
              </a:r>
              <a:r>
                <a:rPr lang="zh-TW" altLang="en-US" b="0" i="0" dirty="0">
                  <a:solidFill>
                    <a:srgbClr val="00B0F0"/>
                  </a:solidFill>
                  <a:effectLst/>
                  <a:latin typeface="Menlo"/>
                </a:rPr>
                <a:t> </a:t>
              </a:r>
              <a:r>
                <a:rPr lang="en-US" altLang="zh-TW" b="0" i="0" dirty="0">
                  <a:effectLst/>
                  <a:latin typeface="Menlo"/>
                </a:rPr>
                <a:t>html</a:t>
              </a:r>
              <a:r>
                <a:rPr lang="zh-TW" altLang="en-US" i="0" dirty="0">
                  <a:effectLst/>
                  <a:latin typeface="Menlo"/>
                </a:rPr>
                <a:t>檔名 </a:t>
              </a:r>
              <a:r>
                <a:rPr lang="en-US" altLang="zh-TW" i="0" dirty="0">
                  <a:solidFill>
                    <a:srgbClr val="FFC000"/>
                  </a:solidFill>
                  <a:effectLst/>
                  <a:latin typeface="Menlo"/>
                </a:rPr>
                <a:t>, </a:t>
              </a:r>
              <a:r>
                <a:rPr lang="zh-TW" altLang="en-US" i="0" dirty="0">
                  <a:effectLst/>
                  <a:latin typeface="Menlo"/>
                </a:rPr>
                <a:t>需填入的變數名稱 </a:t>
              </a:r>
              <a:r>
                <a:rPr lang="en-US" altLang="zh-TW" i="0" dirty="0">
                  <a:solidFill>
                    <a:srgbClr val="00B0F0"/>
                  </a:solidFill>
                  <a:effectLst/>
                  <a:latin typeface="Menlo"/>
                </a:rPr>
                <a:t>)</a:t>
              </a:r>
            </a:p>
            <a:p>
              <a:pPr algn="ctr"/>
              <a:r>
                <a:rPr lang="zh-TW" altLang="en-US" i="0" dirty="0">
                  <a:effectLst/>
                  <a:latin typeface="Open Sans"/>
                </a:rPr>
                <a:t>讓 </a:t>
              </a:r>
              <a:r>
                <a:rPr lang="en-US" altLang="zh-TW" i="0" dirty="0">
                  <a:effectLst/>
                  <a:latin typeface="Open Sans"/>
                </a:rPr>
                <a:t>Jinja</a:t>
              </a:r>
              <a:r>
                <a:rPr lang="zh-TW" altLang="en-US" i="0" dirty="0">
                  <a:effectLst/>
                  <a:latin typeface="Open Sans"/>
                </a:rPr>
                <a:t> 產生完整的 </a:t>
              </a:r>
              <a:r>
                <a:rPr lang="en-US" altLang="zh-TW" i="0" dirty="0">
                  <a:effectLst/>
                  <a:latin typeface="Open Sans"/>
                </a:rPr>
                <a:t>HTML</a:t>
              </a:r>
              <a:r>
                <a:rPr lang="zh-TW" altLang="en-US" b="0" i="0" dirty="0">
                  <a:effectLst/>
                  <a:latin typeface="Open Sans"/>
                </a:rPr>
                <a:t>檔</a:t>
              </a:r>
              <a:endParaRPr lang="zh-TW" altLang="en-US" dirty="0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C2333EC7-2386-460A-8871-B37A8E301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297"/>
            <a:stretch/>
          </p:blipFill>
          <p:spPr>
            <a:xfrm>
              <a:off x="2209924" y="2019297"/>
              <a:ext cx="7761500" cy="2110922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4000A2F-2CFF-4AAC-BB78-6D9B1C023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597" y="2534225"/>
            <a:ext cx="5800149" cy="25046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5808EA-1F35-4D12-A112-353CC7140E00}"/>
              </a:ext>
            </a:extLst>
          </p:cNvPr>
          <p:cNvSpPr txBox="1"/>
          <p:nvPr/>
        </p:nvSpPr>
        <p:spPr>
          <a:xfrm>
            <a:off x="9227022" y="6244624"/>
            <a:ext cx="270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template.py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4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6848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dirty="0">
                <a:effectLst/>
                <a:latin typeface="Noto Sans TC"/>
              </a:rPr>
              <a:t>Jinja Template Language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84458B-E114-4D3B-9B4E-27223F4D3E34}"/>
              </a:ext>
            </a:extLst>
          </p:cNvPr>
          <p:cNvSpPr txBox="1"/>
          <p:nvPr/>
        </p:nvSpPr>
        <p:spPr>
          <a:xfrm>
            <a:off x="1260628" y="1704513"/>
            <a:ext cx="707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b="0" i="0" dirty="0">
                <a:effectLst/>
                <a:latin typeface="open sans"/>
              </a:rPr>
              <a:t>Evaluating Expression, Variables and Function call,  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Titillium Web"/>
              </a:rPr>
              <a:t>{{ }} operator </a:t>
            </a:r>
            <a:r>
              <a:rPr lang="en-US" altLang="zh-TW" b="0" i="0" dirty="0">
                <a:effectLst/>
                <a:latin typeface="open sans"/>
              </a:rPr>
              <a:t> :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A5070F-4919-4F8D-B55B-32165221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93" y="2379516"/>
            <a:ext cx="5433133" cy="203183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C512FC-FBED-41D7-AF4C-3F12CED093B5}"/>
              </a:ext>
            </a:extLst>
          </p:cNvPr>
          <p:cNvSpPr txBox="1"/>
          <p:nvPr/>
        </p:nvSpPr>
        <p:spPr>
          <a:xfrm>
            <a:off x="1260629" y="4668731"/>
            <a:ext cx="543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latin typeface="open sans"/>
              </a:rPr>
              <a:t>Setting Variables, 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Titillium Web"/>
              </a:rPr>
              <a:t>{{%  %}} operator</a:t>
            </a:r>
            <a:r>
              <a:rPr lang="en-US" altLang="zh-TW" dirty="0">
                <a:latin typeface="open sans"/>
              </a:rPr>
              <a:t> :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dirty="0"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dirty="0"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56131DD-1C10-485C-99C7-0AEA4764A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98" y="5268895"/>
            <a:ext cx="7064352" cy="4419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0E14357-D5BF-479B-BC22-8FC8AD225283}"/>
              </a:ext>
            </a:extLst>
          </p:cNvPr>
          <p:cNvSpPr txBox="1"/>
          <p:nvPr/>
        </p:nvSpPr>
        <p:spPr>
          <a:xfrm>
            <a:off x="9298142" y="4130666"/>
            <a:ext cx="270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>
                <a:solidFill>
                  <a:srgbClr val="00B0F0"/>
                </a:solidFill>
              </a:rPr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Jinja.py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8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0"/>
            <a:ext cx="12191980" cy="685597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CE552F5-E8BD-46A1-ABCC-94BF4CA1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dirty="0">
                <a:effectLst/>
                <a:latin typeface="Noto Sans TC"/>
              </a:rPr>
              <a:t>Jinja Template Language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81C029-B8B6-453D-A510-1B9BD5EF432B}"/>
              </a:ext>
            </a:extLst>
          </p:cNvPr>
          <p:cNvSpPr txBox="1"/>
          <p:nvPr/>
        </p:nvSpPr>
        <p:spPr>
          <a:xfrm>
            <a:off x="1260628" y="1704513"/>
            <a:ext cx="566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latin typeface="open sans"/>
              </a:rPr>
              <a:t>I</a:t>
            </a:r>
            <a:r>
              <a:rPr lang="en-US" altLang="zh-TW" b="0" i="0" dirty="0">
                <a:effectLst/>
                <a:latin typeface="open sans"/>
              </a:rPr>
              <a:t>f statement, 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Titillium Web"/>
              </a:rPr>
              <a:t>{{%  %}} operator</a:t>
            </a:r>
            <a:r>
              <a:rPr lang="en-US" altLang="zh-TW" b="0" i="0" dirty="0">
                <a:effectLst/>
                <a:latin typeface="open sans"/>
              </a:rPr>
              <a:t> : 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C7FB769-D8A4-4E32-B49E-7D3EC5E3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8" y="2656486"/>
            <a:ext cx="4157004" cy="23670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1A62D0-8E9A-42E3-9CAA-DD9292E8A23F}"/>
              </a:ext>
            </a:extLst>
          </p:cNvPr>
          <p:cNvSpPr txBox="1"/>
          <p:nvPr/>
        </p:nvSpPr>
        <p:spPr>
          <a:xfrm>
            <a:off x="3990514" y="5253763"/>
            <a:ext cx="6169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 err="1">
                <a:solidFill>
                  <a:srgbClr val="00B0F0"/>
                </a:solidFill>
                <a:effectLst/>
                <a:latin typeface="Menlo"/>
              </a:rPr>
              <a:t>render_template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Menlo"/>
              </a:rPr>
              <a:t>(</a:t>
            </a:r>
            <a:r>
              <a:rPr lang="zh-TW" altLang="en-US" b="0" i="0" dirty="0">
                <a:solidFill>
                  <a:srgbClr val="00B0F0"/>
                </a:solidFill>
                <a:effectLst/>
                <a:latin typeface="Menlo"/>
              </a:rPr>
              <a:t> </a:t>
            </a:r>
            <a:r>
              <a:rPr lang="en-US" altLang="zh-TW" b="0" i="0" dirty="0">
                <a:effectLst/>
                <a:latin typeface="Menlo"/>
              </a:rPr>
              <a:t>if statement.html ,</a:t>
            </a:r>
          </a:p>
          <a:p>
            <a:r>
              <a:rPr lang="en-US" altLang="zh-TW" dirty="0">
                <a:latin typeface="Menlo"/>
              </a:rPr>
              <a:t>			      </a:t>
            </a:r>
            <a:r>
              <a:rPr lang="en-US" altLang="zh-TW" b="0" i="0" dirty="0">
                <a:effectLst/>
                <a:latin typeface="Menlo"/>
              </a:rPr>
              <a:t>name = “Song </a:t>
            </a:r>
            <a:r>
              <a:rPr lang="en-US" altLang="zh-TW" b="0" i="0" dirty="0" err="1">
                <a:effectLst/>
                <a:latin typeface="Menlo"/>
              </a:rPr>
              <a:t>Song</a:t>
            </a:r>
            <a:r>
              <a:rPr lang="en-US" altLang="zh-TW" b="0" i="0" dirty="0">
                <a:effectLst/>
                <a:latin typeface="Menlo"/>
              </a:rPr>
              <a:t> Hao”,</a:t>
            </a:r>
          </a:p>
          <a:p>
            <a:r>
              <a:rPr lang="en-US" altLang="zh-TW" dirty="0">
                <a:solidFill>
                  <a:srgbClr val="FFC000"/>
                </a:solidFill>
                <a:latin typeface="Menlo"/>
              </a:rPr>
              <a:t>                                </a:t>
            </a:r>
            <a:r>
              <a:rPr lang="en-US" altLang="zh-TW" dirty="0">
                <a:latin typeface="Menlo"/>
              </a:rPr>
              <a:t>gender = “male”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Menlo"/>
              </a:rPr>
              <a:t>)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716BE3B-41A8-4C65-A49A-7F048288E46A}"/>
              </a:ext>
            </a:extLst>
          </p:cNvPr>
          <p:cNvCxnSpPr>
            <a:cxnSpLocks/>
          </p:cNvCxnSpPr>
          <p:nvPr/>
        </p:nvCxnSpPr>
        <p:spPr>
          <a:xfrm flipV="1">
            <a:off x="5161739" y="3362054"/>
            <a:ext cx="1913763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C12C9805-7CBE-4E30-81A0-AAE876337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763" y="2656486"/>
            <a:ext cx="4157004" cy="23670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EA5607A-08C8-4E8B-86E4-6EEE7FF0C508}"/>
              </a:ext>
            </a:extLst>
          </p:cNvPr>
          <p:cNvCxnSpPr>
            <a:cxnSpLocks/>
          </p:cNvCxnSpPr>
          <p:nvPr/>
        </p:nvCxnSpPr>
        <p:spPr>
          <a:xfrm flipV="1">
            <a:off x="5161739" y="4543825"/>
            <a:ext cx="1913763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AB307BD-2C8E-47CD-9F9A-EE7BC1133056}"/>
              </a:ext>
            </a:extLst>
          </p:cNvPr>
          <p:cNvSpPr/>
          <p:nvPr/>
        </p:nvSpPr>
        <p:spPr>
          <a:xfrm>
            <a:off x="1349406" y="4245589"/>
            <a:ext cx="1056443" cy="369257"/>
          </a:xfrm>
          <a:prstGeom prst="rect">
            <a:avLst/>
          </a:prstGeom>
          <a:noFill/>
          <a:ln w="57150">
            <a:solidFill>
              <a:srgbClr val="5D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FD232A1-DA94-4D36-B2DA-0B2021D878B0}"/>
              </a:ext>
            </a:extLst>
          </p:cNvPr>
          <p:cNvSpPr txBox="1"/>
          <p:nvPr/>
        </p:nvSpPr>
        <p:spPr>
          <a:xfrm>
            <a:off x="9227022" y="6244624"/>
            <a:ext cx="270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if_statement.py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4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0"/>
            <a:ext cx="12191980" cy="685597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CE552F5-E8BD-46A1-ABCC-94BF4CA1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dirty="0">
                <a:effectLst/>
                <a:latin typeface="Noto Sans TC"/>
              </a:rPr>
              <a:t>Jinja Template Language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81C029-B8B6-453D-A510-1B9BD5EF432B}"/>
              </a:ext>
            </a:extLst>
          </p:cNvPr>
          <p:cNvSpPr txBox="1"/>
          <p:nvPr/>
        </p:nvSpPr>
        <p:spPr>
          <a:xfrm>
            <a:off x="1260628" y="1704513"/>
            <a:ext cx="566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b="0" i="0" dirty="0">
                <a:effectLst/>
                <a:latin typeface="open sans"/>
              </a:rPr>
              <a:t>For statement, </a:t>
            </a:r>
            <a:r>
              <a:rPr lang="en-US" altLang="zh-TW" b="0" i="0" dirty="0">
                <a:solidFill>
                  <a:srgbClr val="00B0F0"/>
                </a:solidFill>
                <a:effectLst/>
                <a:latin typeface="Titillium Web"/>
              </a:rPr>
              <a:t>{{%  %}} operator</a:t>
            </a:r>
            <a:r>
              <a:rPr lang="en-US" altLang="zh-TW" b="0" i="0" dirty="0">
                <a:effectLst/>
                <a:latin typeface="open sans"/>
              </a:rPr>
              <a:t> : 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b="0" i="0" dirty="0">
              <a:effectLst/>
              <a:latin typeface="open sans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1A62D0-8E9A-42E3-9CAA-DD9292E8A23F}"/>
              </a:ext>
            </a:extLst>
          </p:cNvPr>
          <p:cNvSpPr txBox="1"/>
          <p:nvPr/>
        </p:nvSpPr>
        <p:spPr>
          <a:xfrm>
            <a:off x="4256528" y="5182741"/>
            <a:ext cx="3990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 err="1">
                <a:solidFill>
                  <a:srgbClr val="00B0F0"/>
                </a:solidFill>
                <a:effectLst/>
                <a:latin typeface="Menlo"/>
              </a:rPr>
              <a:t>render_template</a:t>
            </a:r>
            <a:r>
              <a:rPr lang="en-US" altLang="zh-TW" b="0" i="0" dirty="0">
                <a:effectLst/>
                <a:latin typeface="Menlo"/>
              </a:rPr>
              <a:t>(</a:t>
            </a:r>
            <a:r>
              <a:rPr lang="zh-TW" altLang="en-US" b="0" i="0" dirty="0">
                <a:solidFill>
                  <a:srgbClr val="00B0F0"/>
                </a:solidFill>
                <a:effectLst/>
                <a:latin typeface="Menlo"/>
              </a:rPr>
              <a:t> </a:t>
            </a:r>
            <a:r>
              <a:rPr lang="en-US" altLang="zh-TW" b="0" i="0" dirty="0">
                <a:effectLst/>
                <a:latin typeface="Menlo"/>
              </a:rPr>
              <a:t>for statement.html ,</a:t>
            </a:r>
            <a:endParaRPr lang="en-US" altLang="zh-TW" dirty="0">
              <a:solidFill>
                <a:srgbClr val="00B0F0"/>
              </a:solidFill>
              <a:latin typeface="Menlo"/>
            </a:endParaRPr>
          </a:p>
          <a:p>
            <a:r>
              <a:rPr lang="en-US" altLang="zh-TW" b="0" i="0" dirty="0">
                <a:solidFill>
                  <a:srgbClr val="00B0F0"/>
                </a:solidFill>
                <a:effectLst/>
                <a:latin typeface="Menlo"/>
              </a:rPr>
              <a:t>                                </a:t>
            </a:r>
            <a:r>
              <a:rPr lang="en-US" altLang="zh-TW" b="0" i="0" dirty="0" err="1">
                <a:effectLst/>
                <a:latin typeface="Menlo"/>
              </a:rPr>
              <a:t>num_list</a:t>
            </a:r>
            <a:r>
              <a:rPr lang="en-US" altLang="zh-TW" b="0" i="0" dirty="0">
                <a:effectLst/>
                <a:latin typeface="Menlo"/>
              </a:rPr>
              <a:t>=[1,4,7,8,5,2] )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716BE3B-41A8-4C65-A49A-7F048288E46A}"/>
              </a:ext>
            </a:extLst>
          </p:cNvPr>
          <p:cNvCxnSpPr>
            <a:cxnSpLocks/>
          </p:cNvCxnSpPr>
          <p:nvPr/>
        </p:nvCxnSpPr>
        <p:spPr>
          <a:xfrm flipV="1">
            <a:off x="5294903" y="3561513"/>
            <a:ext cx="1913763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EA5607A-08C8-4E8B-86E4-6EEE7FF0C508}"/>
              </a:ext>
            </a:extLst>
          </p:cNvPr>
          <p:cNvCxnSpPr>
            <a:cxnSpLocks/>
          </p:cNvCxnSpPr>
          <p:nvPr/>
        </p:nvCxnSpPr>
        <p:spPr>
          <a:xfrm flipV="1">
            <a:off x="5294903" y="4472803"/>
            <a:ext cx="1913763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3C85456-3346-45E8-A243-FAF51036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9" y="3097056"/>
            <a:ext cx="4393710" cy="18402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CC5C48-72A5-41DA-8BAB-4F6E68F31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524" y="3097056"/>
            <a:ext cx="3794975" cy="18402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E6B244-5045-4E04-BDA0-61B71315C6DA}"/>
              </a:ext>
            </a:extLst>
          </p:cNvPr>
          <p:cNvSpPr/>
          <p:nvPr/>
        </p:nvSpPr>
        <p:spPr>
          <a:xfrm>
            <a:off x="645379" y="4292483"/>
            <a:ext cx="1059134" cy="360639"/>
          </a:xfrm>
          <a:prstGeom prst="rect">
            <a:avLst/>
          </a:prstGeom>
          <a:noFill/>
          <a:ln w="57150">
            <a:solidFill>
              <a:srgbClr val="5D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4D040D-F839-4D77-8A64-10667CA973D8}"/>
              </a:ext>
            </a:extLst>
          </p:cNvPr>
          <p:cNvSpPr/>
          <p:nvPr/>
        </p:nvSpPr>
        <p:spPr>
          <a:xfrm>
            <a:off x="1389566" y="4008344"/>
            <a:ext cx="1056443" cy="369257"/>
          </a:xfrm>
          <a:prstGeom prst="rect">
            <a:avLst/>
          </a:prstGeom>
          <a:noFill/>
          <a:ln w="57150">
            <a:solidFill>
              <a:srgbClr val="5D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D70C5B-9A3E-4DE7-9082-DF99AFD9A037}"/>
              </a:ext>
            </a:extLst>
          </p:cNvPr>
          <p:cNvSpPr txBox="1"/>
          <p:nvPr/>
        </p:nvSpPr>
        <p:spPr>
          <a:xfrm>
            <a:off x="9227022" y="6244624"/>
            <a:ext cx="28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for_statement.py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TW" b="0" i="0" dirty="0">
                <a:effectLst/>
                <a:latin typeface="Open Sans"/>
              </a:rPr>
              <a:t>Creating URLs Efficiently</a:t>
            </a:r>
            <a:endParaRPr lang="en-US" altLang="zh-TW" b="0" dirty="0">
              <a:effectLst/>
              <a:latin typeface="Noto Sans TC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7F6844-A394-41DA-8738-BF576549CA50}"/>
              </a:ext>
            </a:extLst>
          </p:cNvPr>
          <p:cNvSpPr txBox="1"/>
          <p:nvPr/>
        </p:nvSpPr>
        <p:spPr>
          <a:xfrm>
            <a:off x="1988596" y="2022463"/>
            <a:ext cx="5637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Menlo"/>
              </a:rPr>
              <a:t>Inefficient way : </a:t>
            </a:r>
            <a:r>
              <a:rPr lang="en-US" altLang="zh-TW" sz="2000" b="0" i="0" dirty="0">
                <a:effectLst/>
                <a:latin typeface="Open Sans"/>
              </a:rPr>
              <a:t>URLs = “ /XXXX/YYYY/ZZZZ/ ” 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5851FD-B128-4FB7-A2FA-8AD11237F33D}"/>
              </a:ext>
            </a:extLst>
          </p:cNvPr>
          <p:cNvSpPr txBox="1"/>
          <p:nvPr/>
        </p:nvSpPr>
        <p:spPr>
          <a:xfrm>
            <a:off x="1988596" y="2584857"/>
            <a:ext cx="5637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Menlo"/>
              </a:rPr>
              <a:t>More efficient way : </a:t>
            </a:r>
            <a:r>
              <a:rPr lang="en-US" altLang="zh-TW" sz="2000" dirty="0" err="1">
                <a:solidFill>
                  <a:srgbClr val="00B0F0"/>
                </a:solidFill>
                <a:latin typeface="Open Sans"/>
              </a:rPr>
              <a:t>url_for</a:t>
            </a:r>
            <a:r>
              <a:rPr lang="en-US" altLang="zh-TW" sz="2000" dirty="0">
                <a:solidFill>
                  <a:srgbClr val="00B0F0"/>
                </a:solidFill>
                <a:latin typeface="Open Sans"/>
              </a:rPr>
              <a:t>()</a:t>
            </a:r>
            <a:r>
              <a:rPr lang="en-US" altLang="zh-TW" sz="2000" dirty="0">
                <a:latin typeface="Open Sans"/>
              </a:rPr>
              <a:t> function ! </a:t>
            </a:r>
            <a:endParaRPr lang="zh-TW" altLang="en-US" sz="2000" dirty="0">
              <a:latin typeface="Open San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965804-0338-41D1-A5C8-80C43EC02974}"/>
              </a:ext>
            </a:extLst>
          </p:cNvPr>
          <p:cNvSpPr txBox="1"/>
          <p:nvPr/>
        </p:nvSpPr>
        <p:spPr>
          <a:xfrm>
            <a:off x="4110360" y="2984967"/>
            <a:ext cx="735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Menlo"/>
                <a:sym typeface="Wingdings" panose="05000000000000000000" pitchFamily="2" charset="2"/>
              </a:rPr>
              <a:t> </a:t>
            </a:r>
            <a:r>
              <a:rPr lang="en-US" altLang="zh-TW" sz="2000" dirty="0" err="1">
                <a:solidFill>
                  <a:srgbClr val="00B0F0"/>
                </a:solidFill>
                <a:latin typeface="Open Sans"/>
              </a:rPr>
              <a:t>url_for</a:t>
            </a:r>
            <a:r>
              <a:rPr lang="en-US" altLang="zh-TW" sz="2000" dirty="0">
                <a:solidFill>
                  <a:srgbClr val="00B0F0"/>
                </a:solidFill>
                <a:latin typeface="Open Sans"/>
              </a:rPr>
              <a:t>( </a:t>
            </a:r>
            <a:r>
              <a:rPr lang="en-US" altLang="zh-TW" sz="2000" dirty="0">
                <a:latin typeface="Open Sans"/>
              </a:rPr>
              <a:t>endpoint,  *</a:t>
            </a:r>
            <a:r>
              <a:rPr lang="en-US" altLang="zh-TW" sz="2000" dirty="0" err="1">
                <a:latin typeface="Open Sans"/>
              </a:rPr>
              <a:t>arg</a:t>
            </a:r>
            <a:r>
              <a:rPr lang="en-US" altLang="zh-TW" sz="2000" dirty="0">
                <a:latin typeface="Open Sans"/>
              </a:rPr>
              <a:t> </a:t>
            </a:r>
            <a:r>
              <a:rPr lang="en-US" altLang="zh-TW" sz="2000" dirty="0">
                <a:solidFill>
                  <a:srgbClr val="00B0F0"/>
                </a:solidFill>
                <a:latin typeface="Open Sans"/>
              </a:rPr>
              <a:t>)</a:t>
            </a:r>
            <a:r>
              <a:rPr lang="en-US" altLang="zh-TW" sz="2000" dirty="0">
                <a:latin typeface="Open Sans"/>
              </a:rPr>
              <a:t>, </a:t>
            </a:r>
            <a:r>
              <a:rPr lang="zh-TW" altLang="en-US" sz="2000" dirty="0">
                <a:latin typeface="Menlo"/>
              </a:rPr>
              <a:t>其中 </a:t>
            </a:r>
            <a:r>
              <a:rPr lang="en-US" altLang="zh-TW" sz="2000" b="0" i="0" dirty="0">
                <a:effectLst/>
                <a:latin typeface="Open Sans"/>
              </a:rPr>
              <a:t>endpoint</a:t>
            </a:r>
            <a:r>
              <a:rPr lang="zh-TW" altLang="en-US" sz="2000" b="0" i="0" dirty="0">
                <a:effectLst/>
                <a:latin typeface="Open Sans"/>
              </a:rPr>
              <a:t> 通常為</a:t>
            </a:r>
            <a:r>
              <a:rPr lang="zh-TW" altLang="en-US" sz="1800" b="0" i="0" dirty="0">
                <a:effectLst/>
                <a:latin typeface="Open Sans"/>
              </a:rPr>
              <a:t> </a:t>
            </a:r>
            <a:r>
              <a:rPr lang="en-US" altLang="zh-TW" sz="2000" dirty="0">
                <a:latin typeface="Open Sans"/>
              </a:rPr>
              <a:t>view function</a:t>
            </a:r>
            <a:r>
              <a:rPr lang="zh-TW" altLang="en-US" sz="2000" dirty="0">
                <a:latin typeface="Open Sans"/>
              </a:rPr>
              <a:t>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42B981B-20DF-4A3A-9A69-E777A416A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007" y="4089417"/>
            <a:ext cx="6083784" cy="18965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447A2C-A9A0-497E-B4EE-7B1E0D83115C}"/>
              </a:ext>
            </a:extLst>
          </p:cNvPr>
          <p:cNvSpPr txBox="1"/>
          <p:nvPr/>
        </p:nvSpPr>
        <p:spPr>
          <a:xfrm>
            <a:off x="4110360" y="3355462"/>
            <a:ext cx="735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Menlo"/>
                <a:sym typeface="Wingdings" panose="05000000000000000000" pitchFamily="2" charset="2"/>
              </a:rPr>
              <a:t> </a:t>
            </a:r>
            <a:r>
              <a:rPr lang="zh-TW" altLang="en-US" sz="2000" dirty="0">
                <a:latin typeface="Menlo"/>
                <a:sym typeface="Wingdings" panose="05000000000000000000" pitchFamily="2" charset="2"/>
              </a:rPr>
              <a:t>回傳 </a:t>
            </a:r>
            <a:r>
              <a:rPr lang="en-US" altLang="zh-TW" sz="2000" dirty="0">
                <a:latin typeface="Open Sans"/>
              </a:rPr>
              <a:t>view function</a:t>
            </a:r>
            <a:r>
              <a:rPr lang="zh-TW" altLang="en-US" sz="2000" dirty="0">
                <a:latin typeface="Open Sans"/>
              </a:rPr>
              <a:t> 所對應的 </a:t>
            </a:r>
            <a:r>
              <a:rPr lang="en-US" altLang="zh-TW" sz="2000" b="0" i="0" dirty="0">
                <a:effectLst/>
                <a:latin typeface="Open Sans"/>
              </a:rPr>
              <a:t>URL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20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95309-ADEF-41EE-8695-8AC052B9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99101"/>
            <a:ext cx="10353761" cy="132632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如果需要儲存資料供每一個網頁使用？</a:t>
            </a:r>
            <a:endParaRPr lang="zh-TW" altLang="en-US" sz="32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869EA59-0DE2-477A-A624-F9B643B81F92}"/>
              </a:ext>
            </a:extLst>
          </p:cNvPr>
          <p:cNvGrpSpPr/>
          <p:nvPr/>
        </p:nvGrpSpPr>
        <p:grpSpPr>
          <a:xfrm>
            <a:off x="6095999" y="2825422"/>
            <a:ext cx="4306343" cy="2324191"/>
            <a:chOff x="6095999" y="2825422"/>
            <a:chExt cx="4306343" cy="2324191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8E455B4-C497-4D8B-9F48-6557573F0C37}"/>
                </a:ext>
              </a:extLst>
            </p:cNvPr>
            <p:cNvCxnSpPr>
              <a:stCxn id="2" idx="2"/>
            </p:cNvCxnSpPr>
            <p:nvPr/>
          </p:nvCxnSpPr>
          <p:spPr>
            <a:xfrm flipH="1">
              <a:off x="6095999" y="2825422"/>
              <a:ext cx="1" cy="203180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426E474-4BC0-4DDC-981D-1E2B2F7A8978}"/>
                </a:ext>
              </a:extLst>
            </p:cNvPr>
            <p:cNvCxnSpPr/>
            <p:nvPr/>
          </p:nvCxnSpPr>
          <p:spPr>
            <a:xfrm>
              <a:off x="6095999" y="4857226"/>
              <a:ext cx="117725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BF6CED-DC21-4670-A288-4E4F2B470773}"/>
                </a:ext>
              </a:extLst>
            </p:cNvPr>
            <p:cNvCxnSpPr/>
            <p:nvPr/>
          </p:nvCxnSpPr>
          <p:spPr>
            <a:xfrm>
              <a:off x="6095999" y="3927447"/>
              <a:ext cx="117725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1A1D4E0-8764-4456-B467-EBD40313025C}"/>
                </a:ext>
              </a:extLst>
            </p:cNvPr>
            <p:cNvSpPr txBox="1"/>
            <p:nvPr/>
          </p:nvSpPr>
          <p:spPr>
            <a:xfrm>
              <a:off x="7441035" y="3635059"/>
              <a:ext cx="29613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SESSION</a:t>
              </a:r>
              <a:endParaRPr lang="zh-TW" altLang="en-US" sz="32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D04E076-CDD7-4C08-8A79-7235D7F50644}"/>
                </a:ext>
              </a:extLst>
            </p:cNvPr>
            <p:cNvSpPr txBox="1"/>
            <p:nvPr/>
          </p:nvSpPr>
          <p:spPr>
            <a:xfrm>
              <a:off x="7441035" y="4564838"/>
              <a:ext cx="29613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SQLALCHEMY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47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FDBE62-8154-42E7-A405-11DBF2C4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328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434C2-74E0-4C82-AC9A-E94282B0D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因為</a:t>
            </a:r>
            <a:r>
              <a:rPr lang="en-US" altLang="zh-CN" dirty="0">
                <a:effectLst/>
              </a:rPr>
              <a:t>h</a:t>
            </a:r>
            <a:r>
              <a:rPr lang="en-US" altLang="zh-TW" dirty="0">
                <a:effectLst/>
              </a:rPr>
              <a:t>ttp</a:t>
            </a:r>
            <a:r>
              <a:rPr lang="zh-CN" altLang="en-US" dirty="0">
                <a:effectLst/>
              </a:rPr>
              <a:t>網頁與網頁之間的資訊獨立</a:t>
            </a:r>
            <a:r>
              <a:rPr lang="zh-TW" altLang="en-US" dirty="0">
                <a:effectLst/>
              </a:rPr>
              <a:t>的特性</a:t>
            </a:r>
            <a:r>
              <a:rPr lang="zh-CN" altLang="en-US" dirty="0">
                <a:effectLst/>
              </a:rPr>
              <a:t>，故</a:t>
            </a:r>
            <a:r>
              <a:rPr lang="zh-TW" altLang="en-US" dirty="0">
                <a:effectLst/>
              </a:rPr>
              <a:t>出現了 </a:t>
            </a:r>
            <a:r>
              <a:rPr lang="en-US" altLang="zh-TW" dirty="0">
                <a:effectLst/>
              </a:rPr>
              <a:t>Session </a:t>
            </a:r>
            <a:r>
              <a:rPr lang="zh-TW" altLang="en-US" dirty="0">
                <a:effectLst/>
              </a:rPr>
              <a:t>來補足</a:t>
            </a:r>
            <a:r>
              <a:rPr lang="zh-CN" altLang="en-US" dirty="0">
                <a:effectLst/>
              </a:rPr>
              <a:t>這一問題。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Session</a:t>
            </a:r>
            <a:r>
              <a:rPr lang="zh-CN" altLang="en-US" dirty="0">
                <a:effectLst/>
              </a:rPr>
              <a:t>是一個被加密的</a:t>
            </a:r>
            <a:r>
              <a:rPr lang="zh-TW" altLang="en-US" dirty="0">
                <a:effectLst/>
              </a:rPr>
              <a:t>小型文字檔案</a:t>
            </a:r>
            <a:r>
              <a:rPr lang="zh-CN" altLang="en-US" dirty="0">
                <a:effectLst/>
              </a:rPr>
              <a:t>，作用是暫存文字。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6FD5219-6A67-4192-9CFC-AA7F31B3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– </a:t>
            </a:r>
            <a:r>
              <a:rPr lang="en-US" altLang="zh-CN" b="0" dirty="0">
                <a:effectLst/>
                <a:latin typeface="Noto Sans TC"/>
              </a:rPr>
              <a:t>Session</a:t>
            </a:r>
            <a:endParaRPr lang="en-US" altLang="zh-TW" b="0" dirty="0"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19498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– </a:t>
            </a:r>
            <a:r>
              <a:rPr lang="en-US" altLang="zh-CN" b="0" dirty="0">
                <a:effectLst/>
                <a:latin typeface="Noto Sans TC"/>
              </a:rPr>
              <a:t>Session</a:t>
            </a:r>
            <a:r>
              <a:rPr lang="zh-CN" altLang="en-US" b="0" dirty="0">
                <a:effectLst/>
                <a:latin typeface="Noto Sans TC"/>
              </a:rPr>
              <a:t>（用法類似</a:t>
            </a:r>
            <a:r>
              <a:rPr lang="en-US" altLang="zh-CN" b="0" dirty="0">
                <a:effectLst/>
                <a:latin typeface="Noto Sans TC"/>
              </a:rPr>
              <a:t>dictionary</a:t>
            </a:r>
            <a:r>
              <a:rPr lang="zh-CN" altLang="en-US" b="0" dirty="0">
                <a:effectLst/>
                <a:latin typeface="Noto Sans TC"/>
              </a:rPr>
              <a:t>）</a:t>
            </a:r>
            <a:endParaRPr lang="en-US" altLang="zh-TW" b="0" dirty="0">
              <a:effectLst/>
              <a:latin typeface="Noto Sans TC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ECE050-FBEB-4DD4-9B82-38652C30901D}"/>
              </a:ext>
            </a:extLst>
          </p:cNvPr>
          <p:cNvSpPr txBox="1"/>
          <p:nvPr/>
        </p:nvSpPr>
        <p:spPr>
          <a:xfrm>
            <a:off x="4406432" y="5577888"/>
            <a:ext cx="33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dirty="0"/>
              <a:t>對應範例檔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session</a:t>
            </a:r>
            <a:r>
              <a:rPr lang="en-US" altLang="zh-TW" dirty="0">
                <a:solidFill>
                  <a:srgbClr val="00B0F0"/>
                </a:solidFill>
              </a:rPr>
              <a:t>.py</a:t>
            </a:r>
            <a:endParaRPr lang="zh-TW" altLang="en-US" dirty="0">
              <a:solidFill>
                <a:srgbClr val="00B0F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D4CF33B-F273-4A56-97DF-2487F5DA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" y="1355820"/>
            <a:ext cx="7769579" cy="42220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F0517A6-2F4A-4153-93B9-E9639D626770}"/>
              </a:ext>
            </a:extLst>
          </p:cNvPr>
          <p:cNvSpPr/>
          <p:nvPr/>
        </p:nvSpPr>
        <p:spPr>
          <a:xfrm>
            <a:off x="504202" y="1995205"/>
            <a:ext cx="2205442" cy="29651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63D3732-0C68-4A24-9C13-D04E8F96EFB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09644" y="1904465"/>
            <a:ext cx="5385732" cy="23899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EAF592-1890-4DC7-A826-52C3D4E48318}"/>
              </a:ext>
            </a:extLst>
          </p:cNvPr>
          <p:cNvSpPr txBox="1"/>
          <p:nvPr/>
        </p:nvSpPr>
        <p:spPr>
          <a:xfrm>
            <a:off x="8095376" y="1719797"/>
            <a:ext cx="3355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若要使用</a:t>
            </a:r>
            <a:r>
              <a:rPr lang="en-US" altLang="zh-CN" dirty="0"/>
              <a:t>session</a:t>
            </a:r>
            <a:r>
              <a:rPr lang="zh-CN" altLang="en-US" dirty="0"/>
              <a:t>，必須要加。</a:t>
            </a:r>
            <a:endParaRPr lang="en-US" altLang="zh-CN" dirty="0"/>
          </a:p>
          <a:p>
            <a:r>
              <a:rPr lang="en-US" altLang="zh-CN" dirty="0" err="1"/>
              <a:t>s</a:t>
            </a:r>
            <a:r>
              <a:rPr lang="en-US" altLang="zh-TW" dirty="0" err="1"/>
              <a:t>ecret_key</a:t>
            </a:r>
            <a:r>
              <a:rPr lang="zh-CN" altLang="en-US" dirty="0"/>
              <a:t>可以自己設置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FF0BF8-966C-4BA3-A410-EA41E0035B4C}"/>
              </a:ext>
            </a:extLst>
          </p:cNvPr>
          <p:cNvSpPr/>
          <p:nvPr/>
        </p:nvSpPr>
        <p:spPr>
          <a:xfrm>
            <a:off x="1124125" y="3559384"/>
            <a:ext cx="3830903" cy="25304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853FE58-F437-4A0E-A369-29A9B67F42F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955028" y="3236089"/>
            <a:ext cx="3140348" cy="44982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E1FF1E2-BCC3-46EA-90D6-19E3D00084A6}"/>
              </a:ext>
            </a:extLst>
          </p:cNvPr>
          <p:cNvSpPr/>
          <p:nvPr/>
        </p:nvSpPr>
        <p:spPr>
          <a:xfrm>
            <a:off x="788566" y="4535596"/>
            <a:ext cx="4166462" cy="2863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EFC361C-660B-4A0A-B77D-F559615B1F53}"/>
              </a:ext>
            </a:extLst>
          </p:cNvPr>
          <p:cNvCxnSpPr>
            <a:cxnSpLocks/>
          </p:cNvCxnSpPr>
          <p:nvPr/>
        </p:nvCxnSpPr>
        <p:spPr>
          <a:xfrm flipV="1">
            <a:off x="4955028" y="4681279"/>
            <a:ext cx="3140348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0F11140-622B-43A9-A6A8-4293899D312A}"/>
              </a:ext>
            </a:extLst>
          </p:cNvPr>
          <p:cNvSpPr txBox="1"/>
          <p:nvPr/>
        </p:nvSpPr>
        <p:spPr>
          <a:xfrm>
            <a:off x="8095376" y="3032203"/>
            <a:ext cx="36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新增 一個</a:t>
            </a:r>
            <a:r>
              <a:rPr lang="en-US" altLang="zh-CN" dirty="0"/>
              <a:t>key : 'visits' </a:t>
            </a:r>
            <a:r>
              <a:rPr lang="zh-CN" altLang="en-US" dirty="0"/>
              <a:t>到</a:t>
            </a:r>
            <a:r>
              <a:rPr lang="en-US" altLang="zh-CN" dirty="0"/>
              <a:t>session</a:t>
            </a:r>
            <a:r>
              <a:rPr lang="zh-CN" altLang="en-US" dirty="0"/>
              <a:t>中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DF9F1A0-5F02-4DA2-AEC6-EBD2F65575A8}"/>
              </a:ext>
            </a:extLst>
          </p:cNvPr>
          <p:cNvSpPr txBox="1"/>
          <p:nvPr/>
        </p:nvSpPr>
        <p:spPr>
          <a:xfrm>
            <a:off x="8095376" y="4489820"/>
            <a:ext cx="36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將 </a:t>
            </a:r>
            <a:r>
              <a:rPr lang="en-US" altLang="zh-CN" dirty="0"/>
              <a:t>'visits' </a:t>
            </a:r>
            <a:r>
              <a:rPr lang="zh-CN" altLang="en-US" dirty="0"/>
              <a:t>這個</a:t>
            </a:r>
            <a:r>
              <a:rPr lang="en-US" altLang="zh-CN" dirty="0"/>
              <a:t>key</a:t>
            </a:r>
            <a:r>
              <a:rPr lang="zh-CN" altLang="en-US" dirty="0"/>
              <a:t>從</a:t>
            </a:r>
            <a:r>
              <a:rPr lang="en-US" altLang="zh-CN" dirty="0"/>
              <a:t>session</a:t>
            </a:r>
            <a:r>
              <a:rPr lang="zh-CN" altLang="en-US" dirty="0"/>
              <a:t>中刪去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866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2D7F4E4-E52A-4003-A2C9-61922E427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299" y="2858768"/>
            <a:ext cx="6744750" cy="8069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3D63AD-3A3F-467F-BA9C-CD84ECFBB9A4}"/>
              </a:ext>
            </a:extLst>
          </p:cNvPr>
          <p:cNvSpPr txBox="1"/>
          <p:nvPr/>
        </p:nvSpPr>
        <p:spPr>
          <a:xfrm>
            <a:off x="1678199" y="1935921"/>
            <a:ext cx="8824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如果想要設定暫存的時間，將下面的程式碼加入。</a:t>
            </a:r>
            <a:endParaRPr lang="zh-TW" altLang="en-US" sz="3000" dirty="0"/>
          </a:p>
        </p:txBody>
      </p:sp>
      <p:graphicFrame>
        <p:nvGraphicFramePr>
          <p:cNvPr id="7" name="表格 14">
            <a:extLst>
              <a:ext uri="{FF2B5EF4-FFF2-40B4-BE49-F238E27FC236}">
                <a16:creationId xmlns:a16="http://schemas.microsoft.com/office/drawing/2014/main" id="{9811B08F-53F8-4F56-8810-B3848E8A429D}"/>
              </a:ext>
            </a:extLst>
          </p:cNvPr>
          <p:cNvGraphicFramePr>
            <a:graphicFrameLocks noGrp="1"/>
          </p:cNvGraphicFramePr>
          <p:nvPr/>
        </p:nvGraphicFramePr>
        <p:xfrm>
          <a:off x="1976007" y="4382278"/>
          <a:ext cx="8229334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80844">
                  <a:extLst>
                    <a:ext uri="{9D8B030D-6E8A-4147-A177-3AD203B41FA5}">
                      <a16:colId xmlns:a16="http://schemas.microsoft.com/office/drawing/2014/main" val="1344219681"/>
                    </a:ext>
                  </a:extLst>
                </a:gridCol>
                <a:gridCol w="4148490">
                  <a:extLst>
                    <a:ext uri="{9D8B030D-6E8A-4147-A177-3AD203B41FA5}">
                      <a16:colId xmlns:a16="http://schemas.microsoft.com/office/drawing/2014/main" val="1087666834"/>
                    </a:ext>
                  </a:extLst>
                </a:gridCol>
              </a:tblGrid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說明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76463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session.permanet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是否要定時刪去</a:t>
                      </a:r>
                      <a:r>
                        <a:rPr lang="en-US" altLang="zh-CN" dirty="0"/>
                        <a:t>session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15872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session.permanent_session_lifetime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session</a:t>
                      </a:r>
                      <a:r>
                        <a:rPr lang="zh-CN" altLang="en-US" dirty="0"/>
                        <a:t>要儲存多少時間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232806"/>
                  </a:ext>
                </a:extLst>
              </a:tr>
              <a:tr h="32286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timedelta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時間，可以放入</a:t>
                      </a:r>
                      <a:r>
                        <a:rPr lang="en-US" altLang="zh-CN" dirty="0"/>
                        <a:t>minutes, hours, etc.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8462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4E76BE4-CB9A-4FAF-B276-7A8D498D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210" y="5869087"/>
            <a:ext cx="3898864" cy="50985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23BA24F-2218-4E6A-A28A-622E7E3A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CN" b="0" dirty="0">
                <a:effectLst/>
                <a:latin typeface="Noto Sans TC"/>
              </a:rPr>
              <a:t>Session</a:t>
            </a:r>
            <a:endParaRPr lang="en-US" altLang="zh-TW" b="0" dirty="0"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879049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CN" b="0" dirty="0">
                <a:effectLst/>
                <a:latin typeface="Noto Sans TC"/>
              </a:rPr>
              <a:t>SESSION</a:t>
            </a:r>
            <a:endParaRPr lang="en-US" altLang="zh-TW" b="0" dirty="0">
              <a:effectLst/>
              <a:latin typeface="Noto Sans TC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E895DD-3BDA-4810-B535-2F04147A2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" r="39174"/>
          <a:stretch/>
        </p:blipFill>
        <p:spPr>
          <a:xfrm>
            <a:off x="256741" y="1498981"/>
            <a:ext cx="11667862" cy="124425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9BA3008-DB3F-40E3-98C1-F7919CD51AA1}"/>
              </a:ext>
            </a:extLst>
          </p:cNvPr>
          <p:cNvSpPr txBox="1"/>
          <p:nvPr/>
        </p:nvSpPr>
        <p:spPr>
          <a:xfrm>
            <a:off x="2466494" y="3277153"/>
            <a:ext cx="72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如果出現上面的</a:t>
            </a:r>
            <a:r>
              <a:rPr lang="en-US" altLang="zh-CN" dirty="0"/>
              <a:t>ERROR</a:t>
            </a:r>
            <a:r>
              <a:rPr lang="zh-CN" altLang="en-US" dirty="0"/>
              <a:t>，請參考上兩頁的第</a:t>
            </a:r>
            <a:r>
              <a:rPr lang="en-US" altLang="zh-CN" dirty="0"/>
              <a:t>4</a:t>
            </a:r>
            <a:r>
              <a:rPr lang="zh-CN" altLang="en-US" dirty="0"/>
              <a:t>行，加上</a:t>
            </a:r>
            <a:r>
              <a:rPr lang="en-US" altLang="zh-CN" dirty="0" err="1"/>
              <a:t>secret_key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65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0EBFC-1186-47D1-9805-1404501C2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Flask </a:t>
            </a:r>
            <a:r>
              <a:rPr lang="zh-TW" altLang="en-US" dirty="0">
                <a:effectLst/>
              </a:rPr>
              <a:t>本身不支援直接對資料庫操作，為了簡化 </a:t>
            </a:r>
            <a:r>
              <a:rPr lang="en-US" altLang="zh-TW" dirty="0">
                <a:effectLst/>
              </a:rPr>
              <a:t>Flask </a:t>
            </a:r>
            <a:r>
              <a:rPr lang="zh-TW" altLang="en-US" dirty="0">
                <a:effectLst/>
              </a:rPr>
              <a:t>開發人員操作資料庫</a:t>
            </a:r>
            <a:r>
              <a:rPr lang="zh-CN" altLang="en-US" dirty="0">
                <a:effectLst/>
              </a:rPr>
              <a:t>，產生了</a:t>
            </a:r>
            <a:r>
              <a:rPr lang="en-US" altLang="zh-TW" dirty="0">
                <a:effectLst/>
              </a:rPr>
              <a:t>Flask </a:t>
            </a:r>
            <a:r>
              <a:rPr lang="zh-TW" altLang="en-US" dirty="0">
                <a:effectLst/>
              </a:rPr>
              <a:t>的擴充套件</a:t>
            </a:r>
            <a:r>
              <a:rPr lang="en-US" altLang="zh-CN" dirty="0">
                <a:effectLst/>
              </a:rPr>
              <a:t>——</a:t>
            </a:r>
            <a:r>
              <a:rPr lang="en-US" altLang="zh-TW" dirty="0">
                <a:effectLst/>
              </a:rPr>
              <a:t>Flask-</a:t>
            </a:r>
            <a:r>
              <a:rPr lang="en-US" altLang="zh-TW" dirty="0" err="1">
                <a:effectLst/>
              </a:rPr>
              <a:t>SQLAlchemy</a:t>
            </a:r>
            <a:r>
              <a:rPr lang="zh-TW" altLang="en-US" dirty="0">
                <a:effectLst/>
              </a:rPr>
              <a:t> </a:t>
            </a:r>
            <a:r>
              <a:rPr lang="zh-CN" altLang="en-US" dirty="0">
                <a:effectLst/>
              </a:rPr>
              <a:t>。</a:t>
            </a:r>
            <a:endParaRPr lang="zh-TW" altLang="en-US" dirty="0">
              <a:effectLst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A59B8FB-DBF9-43A7-B453-13075ED1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dirty="0" err="1">
                <a:effectLst/>
                <a:latin typeface="Noto Sans TC"/>
              </a:rPr>
              <a:t>Flask_SQLALCHEMY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8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dirty="0" err="1">
                <a:effectLst/>
                <a:latin typeface="Noto Sans TC"/>
              </a:rPr>
              <a:t>Flask_SQLALCHEMY</a:t>
            </a:r>
            <a:r>
              <a:rPr lang="en-US" altLang="zh-TW" b="0" i="0" dirty="0">
                <a:effectLst/>
                <a:latin typeface="Noto Sans TC"/>
              </a:rPr>
              <a:t> - installation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285DFF-DA2F-4489-A9CC-E240D39B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61" y="3140488"/>
            <a:ext cx="7642625" cy="5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F110516-0674-4BB8-906F-5C384B4A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r>
              <a:rPr lang="en-US" altLang="zh-TW" b="0" i="0" dirty="0">
                <a:effectLst/>
                <a:latin typeface="Noto Sans TC"/>
              </a:rPr>
              <a:t>Flask - </a:t>
            </a:r>
            <a:r>
              <a:rPr lang="en-US" altLang="zh-CN" b="0" dirty="0">
                <a:effectLst/>
                <a:latin typeface="Noto Sans TC"/>
              </a:rPr>
              <a:t>SQLALCHEMY</a:t>
            </a:r>
            <a:endParaRPr lang="en-US" altLang="zh-TW" b="0" dirty="0">
              <a:effectLst/>
              <a:latin typeface="Noto Sans TC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D77BE23-65D9-483D-8EC8-DEAEB7109DD7}"/>
              </a:ext>
            </a:extLst>
          </p:cNvPr>
          <p:cNvSpPr txBox="1"/>
          <p:nvPr/>
        </p:nvSpPr>
        <p:spPr>
          <a:xfrm>
            <a:off x="4406432" y="5577888"/>
            <a:ext cx="33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dirty="0"/>
              <a:t>對應範例檔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CN" dirty="0">
                <a:solidFill>
                  <a:srgbClr val="00B0F0"/>
                </a:solidFill>
              </a:rPr>
              <a:t>sqlalchemy</a:t>
            </a:r>
            <a:r>
              <a:rPr lang="en-US" altLang="zh-TW" dirty="0">
                <a:solidFill>
                  <a:srgbClr val="00B0F0"/>
                </a:solidFill>
              </a:rPr>
              <a:t>.py</a:t>
            </a:r>
            <a:endParaRPr lang="zh-TW" altLang="en-US" dirty="0">
              <a:solidFill>
                <a:srgbClr val="00B0F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E5919A-ED7D-4723-87E8-41C671FB8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09"/>
          <a:stretch/>
        </p:blipFill>
        <p:spPr>
          <a:xfrm>
            <a:off x="-10651" y="1322867"/>
            <a:ext cx="7407479" cy="42122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6C577A-F4C2-4709-9846-285FAB57EE4E}"/>
              </a:ext>
            </a:extLst>
          </p:cNvPr>
          <p:cNvSpPr/>
          <p:nvPr/>
        </p:nvSpPr>
        <p:spPr>
          <a:xfrm>
            <a:off x="536895" y="2558525"/>
            <a:ext cx="4840448" cy="4278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2FDD67E-26DE-43C0-9B99-B076217726B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377343" y="2168744"/>
            <a:ext cx="2634143" cy="60369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5AF3C2-5566-46CD-B88A-0AAA1CCB8589}"/>
              </a:ext>
            </a:extLst>
          </p:cNvPr>
          <p:cNvSpPr txBox="1"/>
          <p:nvPr/>
        </p:nvSpPr>
        <p:spPr>
          <a:xfrm>
            <a:off x="8011486" y="1845578"/>
            <a:ext cx="325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設定路徑（不可有中文）</a:t>
            </a:r>
            <a:endParaRPr lang="en-US" altLang="zh-CN" dirty="0"/>
          </a:p>
          <a:p>
            <a:r>
              <a:rPr lang="zh-CN" altLang="en-US" dirty="0"/>
              <a:t>防止</a:t>
            </a:r>
            <a:r>
              <a:rPr lang="en-US" altLang="zh-CN" dirty="0"/>
              <a:t>Warning</a:t>
            </a:r>
            <a:r>
              <a:rPr lang="zh-CN" altLang="en-US" dirty="0"/>
              <a:t>跳出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AC4B41-3BF4-4381-ABF2-A17A30A29D12}"/>
              </a:ext>
            </a:extLst>
          </p:cNvPr>
          <p:cNvSpPr/>
          <p:nvPr/>
        </p:nvSpPr>
        <p:spPr>
          <a:xfrm>
            <a:off x="536894" y="3499148"/>
            <a:ext cx="5559105" cy="184463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50FD14C-F124-490D-A254-27AA6234921B}"/>
              </a:ext>
            </a:extLst>
          </p:cNvPr>
          <p:cNvCxnSpPr>
            <a:cxnSpLocks/>
          </p:cNvCxnSpPr>
          <p:nvPr/>
        </p:nvCxnSpPr>
        <p:spPr>
          <a:xfrm flipV="1">
            <a:off x="6079756" y="4303552"/>
            <a:ext cx="1853946" cy="23810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BD20FF-A77C-4514-9B36-B84125C338F0}"/>
              </a:ext>
            </a:extLst>
          </p:cNvPr>
          <p:cNvSpPr txBox="1"/>
          <p:nvPr/>
        </p:nvSpPr>
        <p:spPr>
          <a:xfrm>
            <a:off x="8011485" y="4118886"/>
            <a:ext cx="32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設定每筆資料需要的欄位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8625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45B860-9C39-4A6C-8D36-7AC0CA653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65" r="34543" b="768"/>
          <a:stretch/>
        </p:blipFill>
        <p:spPr>
          <a:xfrm>
            <a:off x="0" y="2040463"/>
            <a:ext cx="7065859" cy="303487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D21A406-980A-49C4-8593-54B22CC8D472}"/>
              </a:ext>
            </a:extLst>
          </p:cNvPr>
          <p:cNvSpPr txBox="1">
            <a:spLocks/>
          </p:cNvSpPr>
          <p:nvPr/>
        </p:nvSpPr>
        <p:spPr>
          <a:xfrm>
            <a:off x="913794" y="433360"/>
            <a:ext cx="10353761" cy="1155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0" dirty="0">
                <a:effectLst/>
                <a:latin typeface="Noto Sans TC"/>
              </a:rPr>
              <a:t>Flask - </a:t>
            </a:r>
            <a:r>
              <a:rPr lang="en-US" altLang="zh-CN" b="0" dirty="0">
                <a:effectLst/>
                <a:latin typeface="Noto Sans TC"/>
              </a:rPr>
              <a:t>SQLALCHEMY</a:t>
            </a:r>
            <a:endParaRPr lang="en-US" altLang="zh-TW" b="0" dirty="0">
              <a:effectLst/>
              <a:latin typeface="Noto Sans TC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CC9880-AAC1-401F-B33F-B2F86F11588B}"/>
              </a:ext>
            </a:extLst>
          </p:cNvPr>
          <p:cNvSpPr/>
          <p:nvPr/>
        </p:nvSpPr>
        <p:spPr>
          <a:xfrm>
            <a:off x="788564" y="1979802"/>
            <a:ext cx="6277295" cy="6040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D4925D2-47F7-468C-B033-1CBE65341C81}"/>
              </a:ext>
            </a:extLst>
          </p:cNvPr>
          <p:cNvCxnSpPr>
            <a:cxnSpLocks/>
          </p:cNvCxnSpPr>
          <p:nvPr/>
        </p:nvCxnSpPr>
        <p:spPr>
          <a:xfrm flipV="1">
            <a:off x="7065859" y="2096389"/>
            <a:ext cx="912071" cy="18218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EF4ED9B-1489-4CA8-820B-F5295B7EAE56}"/>
              </a:ext>
            </a:extLst>
          </p:cNvPr>
          <p:cNvSpPr/>
          <p:nvPr/>
        </p:nvSpPr>
        <p:spPr>
          <a:xfrm>
            <a:off x="788565" y="2685484"/>
            <a:ext cx="2634144" cy="6040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2A5BD8B-AA63-4FF0-9E13-86F8E1DA895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22709" y="2927758"/>
            <a:ext cx="4613944" cy="5973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176E69F-C618-4E3A-B137-510814166882}"/>
              </a:ext>
            </a:extLst>
          </p:cNvPr>
          <p:cNvSpPr/>
          <p:nvPr/>
        </p:nvSpPr>
        <p:spPr>
          <a:xfrm>
            <a:off x="788564" y="4018327"/>
            <a:ext cx="2382475" cy="31994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CF8B286-6958-4C60-A547-FEEDF5D0F0B7}"/>
              </a:ext>
            </a:extLst>
          </p:cNvPr>
          <p:cNvCxnSpPr>
            <a:cxnSpLocks/>
          </p:cNvCxnSpPr>
          <p:nvPr/>
        </p:nvCxnSpPr>
        <p:spPr>
          <a:xfrm flipV="1">
            <a:off x="3179428" y="4202884"/>
            <a:ext cx="4857225" cy="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4E9CAFA-CAF4-4A3F-82F3-AE72E1C51DB9}"/>
              </a:ext>
            </a:extLst>
          </p:cNvPr>
          <p:cNvSpPr txBox="1"/>
          <p:nvPr/>
        </p:nvSpPr>
        <p:spPr>
          <a:xfrm>
            <a:off x="8288323" y="1855797"/>
            <a:ext cx="32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按照格式輸入資料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5B50D56-3F07-4F79-BD6F-769A4B7748E0}"/>
              </a:ext>
            </a:extLst>
          </p:cNvPr>
          <p:cNvSpPr txBox="1"/>
          <p:nvPr/>
        </p:nvSpPr>
        <p:spPr>
          <a:xfrm>
            <a:off x="8288322" y="2839673"/>
            <a:ext cx="32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將</a:t>
            </a:r>
            <a:r>
              <a:rPr lang="en-US" altLang="zh-CN" dirty="0"/>
              <a:t>temp</a:t>
            </a:r>
            <a:r>
              <a:rPr lang="zh-CN" altLang="en-US" dirty="0"/>
              <a:t>和</a:t>
            </a:r>
            <a:r>
              <a:rPr lang="en-US" altLang="zh-CN" dirty="0"/>
              <a:t>temp2</a:t>
            </a:r>
            <a:r>
              <a:rPr lang="zh-CN" altLang="en-US" dirty="0"/>
              <a:t>加入資料集中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18317B-79FB-4886-B458-9C1963F205F7}"/>
              </a:ext>
            </a:extLst>
          </p:cNvPr>
          <p:cNvSpPr txBox="1"/>
          <p:nvPr/>
        </p:nvSpPr>
        <p:spPr>
          <a:xfrm>
            <a:off x="8288322" y="4018218"/>
            <a:ext cx="32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保存資料集</a:t>
            </a:r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02ADB25-1C70-4540-9500-142A4CAE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4175"/>
            <a:ext cx="5987423" cy="627254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154B08-1DAE-4BC0-9FBA-B989865235A8}"/>
              </a:ext>
            </a:extLst>
          </p:cNvPr>
          <p:cNvSpPr txBox="1"/>
          <p:nvPr/>
        </p:nvSpPr>
        <p:spPr>
          <a:xfrm>
            <a:off x="427839" y="5233616"/>
            <a:ext cx="282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r>
              <a:rPr lang="zh-CN" altLang="en-US" dirty="0"/>
              <a:t>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63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F552840-0A5C-4E95-B3A7-12261CA05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6" r="50000" b="50000"/>
          <a:stretch/>
        </p:blipFill>
        <p:spPr>
          <a:xfrm>
            <a:off x="3048000" y="1815168"/>
            <a:ext cx="6096000" cy="32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DBEAFB-8506-4E03-AF88-05429AEA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3257526"/>
            <a:ext cx="5239481" cy="3429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91006FC-5570-4BD5-9905-566B07276723}"/>
              </a:ext>
            </a:extLst>
          </p:cNvPr>
          <p:cNvSpPr txBox="1"/>
          <p:nvPr/>
        </p:nvSpPr>
        <p:spPr>
          <a:xfrm>
            <a:off x="3476259" y="4295163"/>
            <a:ext cx="523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在網址輸入教室名稱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00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5" y="2030"/>
            <a:ext cx="12191980" cy="685597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32632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24E6A08-FB76-4DD8-A1B5-101F12F0C4F3}"/>
              </a:ext>
            </a:extLst>
          </p:cNvPr>
          <p:cNvGrpSpPr/>
          <p:nvPr/>
        </p:nvGrpSpPr>
        <p:grpSpPr>
          <a:xfrm>
            <a:off x="1110885" y="2419013"/>
            <a:ext cx="3266983" cy="2956264"/>
            <a:chOff x="3941684" y="2334827"/>
            <a:chExt cx="3266983" cy="2956264"/>
          </a:xfrm>
        </p:grpSpPr>
        <p:sp>
          <p:nvSpPr>
            <p:cNvPr id="11" name="矩形: 圓角化對角角落 10">
              <a:extLst>
                <a:ext uri="{FF2B5EF4-FFF2-40B4-BE49-F238E27FC236}">
                  <a16:creationId xmlns:a16="http://schemas.microsoft.com/office/drawing/2014/main" id="{C3BCB73A-C600-4819-8F24-D91746D8CB67}"/>
                </a:ext>
              </a:extLst>
            </p:cNvPr>
            <p:cNvSpPr/>
            <p:nvPr/>
          </p:nvSpPr>
          <p:spPr>
            <a:xfrm>
              <a:off x="3941684" y="2334827"/>
              <a:ext cx="3266983" cy="2956264"/>
            </a:xfrm>
            <a:prstGeom prst="round2DiagRect">
              <a:avLst>
                <a:gd name="adj1" fmla="val 22673"/>
                <a:gd name="adj2" fmla="val 21922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C3F34D5-8960-4CC7-A8A8-09348493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5689" y="2655722"/>
              <a:ext cx="1938971" cy="2314474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E5555C-97FB-454D-809E-889615A5C58A}"/>
              </a:ext>
            </a:extLst>
          </p:cNvPr>
          <p:cNvSpPr txBox="1"/>
          <p:nvPr/>
        </p:nvSpPr>
        <p:spPr>
          <a:xfrm>
            <a:off x="5488753" y="2070399"/>
            <a:ext cx="6034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zh-TW" altLang="en-US" sz="2000" b="0" i="0" dirty="0">
                <a:effectLst/>
                <a:latin typeface="BlinkMacSystemFont"/>
              </a:rPr>
              <a:t> 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是一個使用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altLang="zh-TW" sz="2000" b="0" i="0" dirty="0">
                <a:effectLst/>
                <a:latin typeface="BlinkMacSystemFont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撰寫的輕量級 網頁應用程式框架，也稱為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micro-framework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（微框架）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7A9C8B-E8BA-4E84-A7E0-CBA41A7234AD}"/>
              </a:ext>
            </a:extLst>
          </p:cNvPr>
          <p:cNvSpPr txBox="1"/>
          <p:nvPr/>
        </p:nvSpPr>
        <p:spPr>
          <a:xfrm>
            <a:off x="5488753" y="2940558"/>
            <a:ext cx="6034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sz="2000" b="0" i="0" dirty="0">
                <a:effectLst/>
                <a:latin typeface="BlinkMacSystemFont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US" altLang="zh-TW" sz="2000" b="0" i="0" dirty="0">
                <a:effectLst/>
                <a:latin typeface="BlinkMacSystemFont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不同之處在於，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給予開發者非常大的彈性，可以選用不同的用的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en-US" altLang="zh-TW" sz="2000" b="0" i="0" dirty="0">
                <a:effectLst/>
                <a:latin typeface="BlinkMacSystemFont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來增加其功能，但也意味著在設計上，需要更多巧思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2DCEDC-E81F-476C-A2B8-5169E6D4615D}"/>
              </a:ext>
            </a:extLst>
          </p:cNvPr>
          <p:cNvSpPr txBox="1"/>
          <p:nvPr/>
        </p:nvSpPr>
        <p:spPr>
          <a:xfrm>
            <a:off x="5488753" y="4118494"/>
            <a:ext cx="6034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廣泛的被應用於小型的專案開發，與大型的網頁建設。目前採用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架設網站的企業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588E6A-A294-4C22-A3E4-DFDAD29EEF66}"/>
              </a:ext>
            </a:extLst>
          </p:cNvPr>
          <p:cNvSpPr txBox="1"/>
          <p:nvPr/>
        </p:nvSpPr>
        <p:spPr>
          <a:xfrm>
            <a:off x="6532774" y="4846654"/>
            <a:ext cx="49904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+mj-lt"/>
              <a:buAutoNum type="arabicParenR"/>
            </a:pPr>
            <a:r>
              <a:rPr lang="en-US" altLang="zh-TW" sz="2000" b="0" i="0" dirty="0">
                <a:effectLst/>
                <a:latin typeface="inherit"/>
              </a:rPr>
              <a:t>Netflix (https://www.netflix.com/tw/)</a:t>
            </a:r>
          </a:p>
          <a:p>
            <a:pPr marL="342900" indent="-342900">
              <a:buClr>
                <a:srgbClr val="00B0F0"/>
              </a:buClr>
              <a:buFont typeface="+mj-lt"/>
              <a:buAutoNum type="arabicParenR"/>
            </a:pPr>
            <a:r>
              <a:rPr lang="en-US" altLang="zh-TW" sz="2000" b="0" i="0" dirty="0">
                <a:effectLst/>
                <a:latin typeface="inherit"/>
              </a:rPr>
              <a:t>Uber    (https://www.uber.com/tw/zh-tw/)</a:t>
            </a:r>
          </a:p>
          <a:p>
            <a:pPr marL="342900" indent="-342900">
              <a:buClr>
                <a:srgbClr val="00B0F0"/>
              </a:buClr>
              <a:buFont typeface="+mj-lt"/>
              <a:buAutoNum type="arabicParenR"/>
            </a:pPr>
            <a:r>
              <a:rPr lang="en-US" altLang="zh-TW" sz="2000" dirty="0">
                <a:latin typeface="inherit"/>
              </a:rPr>
              <a:t>MIT      (https://web.mit.edu/)</a:t>
            </a:r>
            <a:endParaRPr lang="en-US" altLang="zh-TW" b="0" i="0" dirty="0">
              <a:effectLst/>
              <a:latin typeface="Titillium Web"/>
            </a:endParaRPr>
          </a:p>
          <a:p>
            <a:pPr marL="342900" indent="-342900">
              <a:buClr>
                <a:srgbClr val="00B0F0"/>
              </a:buClr>
              <a:buFont typeface="+mj-lt"/>
              <a:buAutoNum type="arabicParenR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DEC1E26-6895-4B40-88F0-7379B271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r="50000" b="50000"/>
          <a:stretch/>
        </p:blipFill>
        <p:spPr>
          <a:xfrm>
            <a:off x="3048000" y="1827751"/>
            <a:ext cx="6096000" cy="32024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AAC650-239B-4ECE-B515-D62F5B5FD94A}"/>
              </a:ext>
            </a:extLst>
          </p:cNvPr>
          <p:cNvSpPr txBox="1"/>
          <p:nvPr/>
        </p:nvSpPr>
        <p:spPr>
          <a:xfrm>
            <a:off x="3048000" y="535217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接著在框框內輸入名字並提交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44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5E0829-C174-4763-920F-8940FFF92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3" r="50000" b="50000"/>
          <a:stretch/>
        </p:blipFill>
        <p:spPr>
          <a:xfrm>
            <a:off x="3048000" y="1827751"/>
            <a:ext cx="6096000" cy="32024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8EA5F03-0E8A-419C-973A-DF4411355FEA}"/>
              </a:ext>
            </a:extLst>
          </p:cNvPr>
          <p:cNvSpPr txBox="1"/>
          <p:nvPr/>
        </p:nvSpPr>
        <p:spPr>
          <a:xfrm>
            <a:off x="3048000" y="535217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選擇選項並提交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042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C46920-BD61-4D85-97F4-39817BCB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8" r="50000" b="50000"/>
          <a:stretch/>
        </p:blipFill>
        <p:spPr>
          <a:xfrm>
            <a:off x="3048000" y="1836140"/>
            <a:ext cx="6096000" cy="31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12361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1"/>
            <a:ext cx="10353761" cy="120509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i="0" dirty="0">
                <a:effectLst/>
                <a:latin typeface="Noto Sans TC"/>
              </a:rPr>
              <a:t>Front-End </a:t>
            </a:r>
            <a:r>
              <a:rPr lang="en-US" altLang="zh-TW" b="0" i="0" dirty="0" err="1">
                <a:effectLst/>
                <a:latin typeface="Noto Sans TC"/>
              </a:rPr>
              <a:t>v.s</a:t>
            </a:r>
            <a:r>
              <a:rPr lang="en-US" altLang="zh-TW" b="0" i="0" dirty="0">
                <a:effectLst/>
                <a:latin typeface="Noto Sans TC"/>
              </a:rPr>
              <a:t>. Back-End </a:t>
            </a:r>
            <a:r>
              <a:rPr lang="en-US" altLang="zh-TW" b="0" i="0" dirty="0">
                <a:effectLst/>
                <a:latin typeface="Titillium Web"/>
              </a:rPr>
              <a:t>systems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8E24E47-276C-49B0-A00B-1533FA51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722" y="2655877"/>
            <a:ext cx="4913698" cy="2563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箭號: 弧形下彎 9">
            <a:extLst>
              <a:ext uri="{FF2B5EF4-FFF2-40B4-BE49-F238E27FC236}">
                <a16:creationId xmlns:a16="http://schemas.microsoft.com/office/drawing/2014/main" id="{B0BC8F35-48A0-41D8-8A52-E001E3F4172C}"/>
              </a:ext>
            </a:extLst>
          </p:cNvPr>
          <p:cNvSpPr/>
          <p:nvPr/>
        </p:nvSpPr>
        <p:spPr>
          <a:xfrm>
            <a:off x="4650859" y="1707423"/>
            <a:ext cx="2705423" cy="694745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箭號: 弧形上彎 14">
            <a:extLst>
              <a:ext uri="{FF2B5EF4-FFF2-40B4-BE49-F238E27FC236}">
                <a16:creationId xmlns:a16="http://schemas.microsoft.com/office/drawing/2014/main" id="{3BE86111-4C08-4CD3-99D4-53515F1BA0D4}"/>
              </a:ext>
            </a:extLst>
          </p:cNvPr>
          <p:cNvSpPr/>
          <p:nvPr/>
        </p:nvSpPr>
        <p:spPr>
          <a:xfrm flipH="1">
            <a:off x="4650860" y="5473255"/>
            <a:ext cx="2705422" cy="881109"/>
          </a:xfrm>
          <a:prstGeom prst="curved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6E5FB2-AFCB-47FB-B90A-B8ABDE493C9F}"/>
              </a:ext>
            </a:extLst>
          </p:cNvPr>
          <p:cNvSpPr txBox="1"/>
          <p:nvPr/>
        </p:nvSpPr>
        <p:spPr>
          <a:xfrm>
            <a:off x="2130642" y="1757759"/>
            <a:ext cx="1997476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Return  Response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0FAA1B-44A5-4A59-8D38-B7CAA46A4FBA}"/>
              </a:ext>
            </a:extLst>
          </p:cNvPr>
          <p:cNvSpPr txBox="1"/>
          <p:nvPr/>
        </p:nvSpPr>
        <p:spPr>
          <a:xfrm>
            <a:off x="8115671" y="5590643"/>
            <a:ext cx="1997476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Send</a:t>
            </a:r>
          </a:p>
          <a:p>
            <a:pPr algn="ctr"/>
            <a:r>
              <a:rPr lang="en-US" altLang="zh-TW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61840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0" y="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i="0" dirty="0">
                <a:effectLst/>
                <a:latin typeface="Noto Sans TC"/>
              </a:rPr>
              <a:t>Structure of your working directory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68D222-C66E-4491-BBCD-3EA6B53A6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46" y="2022463"/>
            <a:ext cx="4503154" cy="3651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3A0272-6503-4542-827E-3F1A16E1C368}"/>
              </a:ext>
            </a:extLst>
          </p:cNvPr>
          <p:cNvSpPr/>
          <p:nvPr/>
        </p:nvSpPr>
        <p:spPr>
          <a:xfrm>
            <a:off x="2361460" y="2317072"/>
            <a:ext cx="3559946" cy="44388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646D14-A2F8-47ED-ADA9-49C55010E441}"/>
              </a:ext>
            </a:extLst>
          </p:cNvPr>
          <p:cNvSpPr/>
          <p:nvPr/>
        </p:nvSpPr>
        <p:spPr>
          <a:xfrm>
            <a:off x="2361460" y="2882007"/>
            <a:ext cx="3559946" cy="13354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F8BAC3-94DC-4DE2-B919-05F03C56CC6D}"/>
              </a:ext>
            </a:extLst>
          </p:cNvPr>
          <p:cNvSpPr/>
          <p:nvPr/>
        </p:nvSpPr>
        <p:spPr>
          <a:xfrm>
            <a:off x="2361460" y="4338558"/>
            <a:ext cx="3559946" cy="121886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68E605C-EB3F-49EA-9D8D-06F4A5C367E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921406" y="2095025"/>
            <a:ext cx="1393794" cy="44398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49DA39-41EB-4F52-A353-D92314CADE40}"/>
              </a:ext>
            </a:extLst>
          </p:cNvPr>
          <p:cNvSpPr txBox="1"/>
          <p:nvPr/>
        </p:nvSpPr>
        <p:spPr>
          <a:xfrm>
            <a:off x="7315200" y="1746316"/>
            <a:ext cx="486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主程式檔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控制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zh-TW" dirty="0"/>
              <a:t> </a:t>
            </a:r>
            <a:r>
              <a:rPr lang="zh-TW" altLang="en-US" dirty="0"/>
              <a:t>的處理與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/>
              <a:t>的發送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0266015-23C6-4984-B829-955CA17775F6}"/>
              </a:ext>
            </a:extLst>
          </p:cNvPr>
          <p:cNvCxnSpPr>
            <a:cxnSpLocks/>
          </p:cNvCxnSpPr>
          <p:nvPr/>
        </p:nvCxnSpPr>
        <p:spPr>
          <a:xfrm>
            <a:off x="5911049" y="4844480"/>
            <a:ext cx="1404151" cy="26741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633A764-42AE-4D82-927A-EA942AEE22B0}"/>
              </a:ext>
            </a:extLst>
          </p:cNvPr>
          <p:cNvCxnSpPr>
            <a:cxnSpLocks/>
          </p:cNvCxnSpPr>
          <p:nvPr/>
        </p:nvCxnSpPr>
        <p:spPr>
          <a:xfrm>
            <a:off x="5911049" y="3525639"/>
            <a:ext cx="140415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E2EC258-CDBC-46A8-BB4F-8B2BB82E2F63}"/>
              </a:ext>
            </a:extLst>
          </p:cNvPr>
          <p:cNvSpPr txBox="1"/>
          <p:nvPr/>
        </p:nvSpPr>
        <p:spPr>
          <a:xfrm>
            <a:off x="7466120" y="4779678"/>
            <a:ext cx="4725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模板檔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儲存不同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zh-TW" altLang="en-US" b="0" i="0" dirty="0">
                <a:effectLst/>
                <a:latin typeface="Titillium Web"/>
              </a:rPr>
              <a:t>底下，主程式檔須回傳的網頁訊息</a:t>
            </a:r>
            <a:r>
              <a:rPr lang="en-US" altLang="zh-TW" b="0" i="0" dirty="0">
                <a:effectLst/>
                <a:latin typeface="Titillium Web"/>
              </a:rPr>
              <a:t>(</a:t>
            </a:r>
            <a:r>
              <a:rPr lang="zh-TW" altLang="en-US" b="0" i="0" dirty="0">
                <a:effectLst/>
                <a:latin typeface="Titillium Web"/>
              </a:rPr>
              <a:t>即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zh-TW" b="0" i="0" dirty="0">
                <a:effectLst/>
                <a:latin typeface="Titillium Web"/>
              </a:rPr>
              <a:t>)</a:t>
            </a:r>
            <a:r>
              <a:rPr lang="zh-TW" altLang="en-US" b="0" i="0" dirty="0">
                <a:effectLst/>
                <a:latin typeface="Titillium Web"/>
              </a:rPr>
              <a:t>，通常為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F9CC90F-C62D-47D7-925F-A3E18CEBB109}"/>
              </a:ext>
            </a:extLst>
          </p:cNvPr>
          <p:cNvSpPr txBox="1"/>
          <p:nvPr/>
        </p:nvSpPr>
        <p:spPr>
          <a:xfrm>
            <a:off x="7315200" y="3124054"/>
            <a:ext cx="4725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靜態檔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為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/>
              <a:t>進行補充，如背景顏色、字體大小、又或是影像等，可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 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files</a:t>
            </a:r>
            <a:r>
              <a:rPr lang="fr-FR" altLang="zh-TW" b="0" i="0" dirty="0">
                <a:effectLst/>
                <a:latin typeface="Open Sans"/>
              </a:rPr>
              <a:t>,</a:t>
            </a:r>
          </a:p>
          <a:p>
            <a:r>
              <a:rPr lang="zh-TW" altLang="en-US" b="0" i="0" dirty="0">
                <a:effectLst/>
                <a:latin typeface="Open Sans"/>
              </a:rPr>
              <a:t> 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 files, font files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4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9525"/>
            <a:ext cx="12191980" cy="6855970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CCC6A26C-C390-4F4F-BD05-E083BA3D0927}"/>
              </a:ext>
            </a:extLst>
          </p:cNvPr>
          <p:cNvSpPr txBox="1">
            <a:spLocks/>
          </p:cNvSpPr>
          <p:nvPr/>
        </p:nvSpPr>
        <p:spPr>
          <a:xfrm>
            <a:off x="913794" y="433360"/>
            <a:ext cx="10353761" cy="1155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1DE18D0-F0E8-4EC1-AB4A-2224C7833FE6}"/>
              </a:ext>
            </a:extLst>
          </p:cNvPr>
          <p:cNvSpPr txBox="1">
            <a:spLocks/>
          </p:cNvSpPr>
          <p:nvPr/>
        </p:nvSpPr>
        <p:spPr>
          <a:xfrm>
            <a:off x="913793" y="433360"/>
            <a:ext cx="10353761" cy="1155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b="0" i="0" dirty="0">
                <a:effectLst/>
                <a:latin typeface="Noto Sans TC"/>
              </a:rPr>
              <a:t>HOW TO </a:t>
            </a:r>
            <a:r>
              <a:rPr lang="en-US" altLang="zh-TW" b="0" dirty="0">
                <a:effectLst/>
                <a:latin typeface="Noto Sans TC"/>
              </a:rPr>
              <a:t>starts the development server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EC2318-C016-4025-8FAC-2891194BC771}"/>
              </a:ext>
            </a:extLst>
          </p:cNvPr>
          <p:cNvSpPr txBox="1"/>
          <p:nvPr/>
        </p:nvSpPr>
        <p:spPr>
          <a:xfrm>
            <a:off x="1925739" y="1867444"/>
            <a:ext cx="8816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dirty="0"/>
              <a:t>Step 1 : </a:t>
            </a:r>
            <a:r>
              <a:rPr lang="zh-TW" altLang="en-US" sz="2000" dirty="0"/>
              <a:t>在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altLang="zh-TW" sz="2000" dirty="0"/>
              <a:t> (</a:t>
            </a:r>
            <a:r>
              <a:rPr lang="zh-TW" altLang="en-US" sz="2000" dirty="0"/>
              <a:t>命令提示自元</a:t>
            </a:r>
            <a:r>
              <a:rPr lang="en-US" altLang="zh-TW" sz="2000" dirty="0"/>
              <a:t>)</a:t>
            </a:r>
            <a:r>
              <a:rPr lang="zh-TW" altLang="en-US" sz="2000" dirty="0"/>
              <a:t> 中執行主程式檔 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: python XXXX.py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39DBE2-4630-4737-8CCF-58E8BB5434F2}"/>
              </a:ext>
            </a:extLst>
          </p:cNvPr>
          <p:cNvSpPr txBox="1"/>
          <p:nvPr/>
        </p:nvSpPr>
        <p:spPr>
          <a:xfrm>
            <a:off x="1925739" y="2499728"/>
            <a:ext cx="8816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dirty="0"/>
              <a:t>Step 2 : </a:t>
            </a:r>
            <a:r>
              <a:rPr lang="zh-TW" altLang="en-US" sz="2000" dirty="0"/>
              <a:t>確認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zh-TW" sz="2000" dirty="0"/>
              <a:t> </a:t>
            </a:r>
            <a:r>
              <a:rPr lang="zh-TW" altLang="en-US" sz="2000" dirty="0"/>
              <a:t>運作正常 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endParaRPr lang="en-US" altLang="zh-TW" sz="2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F02BD2E-FE59-4C49-A579-0D73A530A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46"/>
          <a:stretch/>
        </p:blipFill>
        <p:spPr>
          <a:xfrm>
            <a:off x="3144591" y="3050637"/>
            <a:ext cx="5892163" cy="1317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F422BC-6EF8-4885-9D4B-36A6FFFDAA07}"/>
              </a:ext>
            </a:extLst>
          </p:cNvPr>
          <p:cNvSpPr txBox="1"/>
          <p:nvPr/>
        </p:nvSpPr>
        <p:spPr>
          <a:xfrm>
            <a:off x="1925739" y="4545509"/>
            <a:ext cx="8816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zh-TW" sz="2000" dirty="0"/>
              <a:t>Step 3 : </a:t>
            </a:r>
            <a:r>
              <a:rPr lang="zh-TW" altLang="en-US" sz="2000" dirty="0"/>
              <a:t>複製連結至瀏覽器中</a:t>
            </a:r>
            <a:endParaRPr lang="en-US" altLang="zh-TW" sz="2000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4BE2FBE-2763-46F0-8C5A-367A08F61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91" y="5122896"/>
            <a:ext cx="5892163" cy="1301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75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FDBE62-8154-42E7-A405-11DBF2C4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TW" dirty="0"/>
              <a:t>get down to business</a:t>
            </a:r>
          </a:p>
        </p:txBody>
      </p:sp>
    </p:spTree>
    <p:extLst>
      <p:ext uri="{BB962C8B-B14F-4D97-AF65-F5344CB8AC3E}">
        <p14:creationId xmlns:p14="http://schemas.microsoft.com/office/powerpoint/2010/main" val="348493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i="0" dirty="0">
                <a:effectLst/>
                <a:latin typeface="Noto Sans TC"/>
              </a:rPr>
              <a:t>Flask - installation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E26DC6-23F6-4899-B05B-2EB980CE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208" y="4276729"/>
            <a:ext cx="5263014" cy="928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B5896B-1939-4D7F-A14E-904C99BC7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18" y="2393938"/>
            <a:ext cx="3339994" cy="928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670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靶心設計的裝飾影像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-5316" y="2030"/>
            <a:ext cx="12191980" cy="68559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3360"/>
            <a:ext cx="10353761" cy="1155743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b="0" i="0" dirty="0">
                <a:effectLst/>
                <a:latin typeface="Noto Sans TC"/>
              </a:rPr>
              <a:t>Flask - basics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01C120-87DA-49A5-8DFD-631D65B69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6" y="2265685"/>
            <a:ext cx="4701509" cy="2770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4F6B5A1-DDAA-4BD7-BD26-32CD7020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15" y="2265685"/>
            <a:ext cx="4701509" cy="2770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389D25A-BCCE-4E18-B0E6-EA15006D280D}"/>
              </a:ext>
            </a:extLst>
          </p:cNvPr>
          <p:cNvSpPr txBox="1"/>
          <p:nvPr/>
        </p:nvSpPr>
        <p:spPr>
          <a:xfrm>
            <a:off x="8932382" y="6116863"/>
            <a:ext cx="270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◎ </a:t>
            </a:r>
            <a:r>
              <a:rPr lang="zh-TW" altLang="en-US" sz="1400" dirty="0"/>
              <a:t>對應範例檔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00B0F0"/>
                </a:solidFill>
              </a:rPr>
              <a:t>hello_world.py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86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大馬士革風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42_TF44600913.potx" id="{57F09DF5-5D83-4DAB-9E5D-D74FDD470246}" vid="{0ADE212E-07CE-40ED-A29B-3A27AC046DD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大馬士革風設計</Template>
  <TotalTime>962</TotalTime>
  <Words>1060</Words>
  <Application>Microsoft Office PowerPoint</Application>
  <PresentationFormat>寬螢幕</PresentationFormat>
  <Paragraphs>149</Paragraphs>
  <Slides>32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7" baseType="lpstr">
      <vt:lpstr>BlinkMacSystemFont</vt:lpstr>
      <vt:lpstr>inherit</vt:lpstr>
      <vt:lpstr>Menlo</vt:lpstr>
      <vt:lpstr>Microsoft JhengHei UI</vt:lpstr>
      <vt:lpstr>Noto Sans TC</vt:lpstr>
      <vt:lpstr>Open Sans</vt:lpstr>
      <vt:lpstr>Open Sans</vt:lpstr>
      <vt:lpstr>Titillium Web</vt:lpstr>
      <vt:lpstr>新細明體</vt:lpstr>
      <vt:lpstr>標楷體</vt:lpstr>
      <vt:lpstr>Arial</vt:lpstr>
      <vt:lpstr>Rockwell</vt:lpstr>
      <vt:lpstr>Times New Roman</vt:lpstr>
      <vt:lpstr>Wingdings</vt:lpstr>
      <vt:lpstr>大馬士革風</vt:lpstr>
      <vt:lpstr>Flask</vt:lpstr>
      <vt:lpstr>introduction</vt:lpstr>
      <vt:lpstr>Introduction</vt:lpstr>
      <vt:lpstr>Front-End v.s. Back-End systems</vt:lpstr>
      <vt:lpstr>Structure of your working directory</vt:lpstr>
      <vt:lpstr>PowerPoint 簡報</vt:lpstr>
      <vt:lpstr>get down to business</vt:lpstr>
      <vt:lpstr>Flask - installation </vt:lpstr>
      <vt:lpstr>Flask - basics</vt:lpstr>
      <vt:lpstr>PowerPoint 簡報</vt:lpstr>
      <vt:lpstr>Flask – basics (Creating Routes )</vt:lpstr>
      <vt:lpstr>Flask - request</vt:lpstr>
      <vt:lpstr>Flask - Templates</vt:lpstr>
      <vt:lpstr>Flask - Templates</vt:lpstr>
      <vt:lpstr>Flask - Jinja Template Language</vt:lpstr>
      <vt:lpstr>Flask - Jinja Template Language</vt:lpstr>
      <vt:lpstr>Flask - Jinja Template Language</vt:lpstr>
      <vt:lpstr>Flask - Creating URLs Efficiently</vt:lpstr>
      <vt:lpstr>如果需要儲存資料供每一個網頁使用？</vt:lpstr>
      <vt:lpstr>Flask – Session</vt:lpstr>
      <vt:lpstr>Flask – Session（用法類似dictionary）</vt:lpstr>
      <vt:lpstr>Flask - Session</vt:lpstr>
      <vt:lpstr>Flask - SESSION</vt:lpstr>
      <vt:lpstr>Flask_SQLALCHEMY</vt:lpstr>
      <vt:lpstr>Flask_SQLALCHEMY - installation </vt:lpstr>
      <vt:lpstr>Flask - SQLALCHEMY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halo sung</dc:creator>
  <cp:lastModifiedBy>昱豪 陳</cp:lastModifiedBy>
  <cp:revision>84</cp:revision>
  <dcterms:created xsi:type="dcterms:W3CDTF">2020-11-11T01:38:16Z</dcterms:created>
  <dcterms:modified xsi:type="dcterms:W3CDTF">2020-11-14T14:53:23Z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